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259" r:id="rId5"/>
    <p:sldId id="438" r:id="rId6"/>
    <p:sldId id="293" r:id="rId7"/>
    <p:sldId id="337" r:id="rId8"/>
    <p:sldId id="399" r:id="rId9"/>
    <p:sldId id="401" r:id="rId10"/>
    <p:sldId id="402" r:id="rId11"/>
    <p:sldId id="390" r:id="rId12"/>
    <p:sldId id="439" r:id="rId13"/>
    <p:sldId id="280" r:id="rId14"/>
    <p:sldId id="282" r:id="rId15"/>
    <p:sldId id="283" r:id="rId16"/>
    <p:sldId id="284" r:id="rId17"/>
    <p:sldId id="286" r:id="rId18"/>
    <p:sldId id="296" r:id="rId19"/>
    <p:sldId id="393" r:id="rId20"/>
    <p:sldId id="441" r:id="rId21"/>
    <p:sldId id="292" r:id="rId22"/>
    <p:sldId id="270" r:id="rId23"/>
    <p:sldId id="261" r:id="rId24"/>
    <p:sldId id="267" r:id="rId25"/>
    <p:sldId id="272" r:id="rId26"/>
    <p:sldId id="291" r:id="rId27"/>
    <p:sldId id="410" r:id="rId28"/>
    <p:sldId id="391" r:id="rId29"/>
    <p:sldId id="432" r:id="rId30"/>
    <p:sldId id="413" r:id="rId31"/>
    <p:sldId id="289" r:id="rId32"/>
    <p:sldId id="411" r:id="rId33"/>
    <p:sldId id="307" r:id="rId34"/>
    <p:sldId id="442" r:id="rId35"/>
    <p:sldId id="380" r:id="rId36"/>
    <p:sldId id="274" r:id="rId37"/>
    <p:sldId id="404" r:id="rId38"/>
    <p:sldId id="383" r:id="rId39"/>
    <p:sldId id="384" r:id="rId40"/>
    <p:sldId id="302" r:id="rId41"/>
    <p:sldId id="416" r:id="rId42"/>
    <p:sldId id="417" r:id="rId43"/>
    <p:sldId id="317" r:id="rId44"/>
    <p:sldId id="444" r:id="rId45"/>
    <p:sldId id="373" r:id="rId46"/>
    <p:sldId id="361" r:id="rId47"/>
    <p:sldId id="443" r:id="rId48"/>
    <p:sldId id="321" r:id="rId49"/>
    <p:sldId id="257" r:id="rId50"/>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1FE110-FB6E-644B-B1B8-06EFCBD01E4C}" v="3" dt="2026-03-05T13:43:36.336"/>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5" autoAdjust="0"/>
    <p:restoredTop sz="93447" autoAdjust="0"/>
  </p:normalViewPr>
  <p:slideViewPr>
    <p:cSldViewPr snapToGrid="0" showGuides="1">
      <p:cViewPr varScale="1">
        <p:scale>
          <a:sx n="127" d="100"/>
          <a:sy n="127" d="100"/>
        </p:scale>
        <p:origin x="1872" y="192"/>
      </p:cViewPr>
      <p:guideLst>
        <p:guide orient="horz" pos="2160"/>
        <p:guide pos="288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85" d="100"/>
          <a:sy n="85" d="100"/>
        </p:scale>
        <p:origin x="276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regneark.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regneark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0984742972688"/>
          <c:y val="2.0938689463355076E-2"/>
          <c:w val="0.83395131604891914"/>
          <c:h val="0.83730892515866917"/>
        </c:manualLayout>
      </c:layout>
      <c:barChart>
        <c:barDir val="col"/>
        <c:grouping val="clustered"/>
        <c:varyColors val="0"/>
        <c:ser>
          <c:idx val="0"/>
          <c:order val="0"/>
          <c:tx>
            <c:strRef>
              <c:f>'Ark1'!$B$1</c:f>
              <c:strCache>
                <c:ptCount val="1"/>
                <c:pt idx="0">
                  <c:v>Regnskab i alt (netto)</c:v>
                </c:pt>
              </c:strCache>
            </c:strRef>
          </c:tx>
          <c:spPr>
            <a:solidFill>
              <a:schemeClr val="accent1"/>
            </a:solidFill>
            <a:ln>
              <a:noFill/>
            </a:ln>
            <a:effectLst/>
          </c:spPr>
          <c:invertIfNegative val="0"/>
          <c:dLbls>
            <c:delete val="1"/>
          </c:dLbls>
          <c:cat>
            <c:numRef>
              <c:f>'Ark1'!$A$2:$A$15</c:f>
              <c:numCache>
                <c:formatCode>General</c:formatCode>
                <c:ptCount val="14"/>
                <c:pt idx="0">
                  <c:v>2000</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'Ark1'!$B$2:$B$15</c:f>
              <c:numCache>
                <c:formatCode>General</c:formatCode>
                <c:ptCount val="14"/>
                <c:pt idx="0">
                  <c:v>44</c:v>
                </c:pt>
                <c:pt idx="1">
                  <c:v>41.6</c:v>
                </c:pt>
                <c:pt idx="2">
                  <c:v>27.9</c:v>
                </c:pt>
                <c:pt idx="3">
                  <c:v>47.1</c:v>
                </c:pt>
                <c:pt idx="4">
                  <c:v>46.3</c:v>
                </c:pt>
                <c:pt idx="5">
                  <c:v>36.700000000000003</c:v>
                </c:pt>
                <c:pt idx="6">
                  <c:v>38.799999999999997</c:v>
                </c:pt>
                <c:pt idx="7">
                  <c:v>38.299999999999997</c:v>
                </c:pt>
                <c:pt idx="8">
                  <c:v>35.799999999999997</c:v>
                </c:pt>
                <c:pt idx="9">
                  <c:v>35.200000000000003</c:v>
                </c:pt>
                <c:pt idx="10">
                  <c:v>34.5</c:v>
                </c:pt>
                <c:pt idx="11">
                  <c:v>43</c:v>
                </c:pt>
                <c:pt idx="12">
                  <c:v>43.5</c:v>
                </c:pt>
                <c:pt idx="13">
                  <c:v>43.1</c:v>
                </c:pt>
              </c:numCache>
            </c:numRef>
          </c:val>
          <c:extLst>
            <c:ext xmlns:c16="http://schemas.microsoft.com/office/drawing/2014/chart" uri="{C3380CC4-5D6E-409C-BE32-E72D297353CC}">
              <c16:uniqueId val="{00000000-73D6-D74D-8CFC-1AC7767819E9}"/>
            </c:ext>
          </c:extLst>
        </c:ser>
        <c:dLbls>
          <c:showLegendKey val="0"/>
          <c:showVal val="1"/>
          <c:showCatName val="0"/>
          <c:showSerName val="0"/>
          <c:showPercent val="0"/>
          <c:showBubbleSize val="0"/>
        </c:dLbls>
        <c:gapWidth val="75"/>
        <c:axId val="712783232"/>
        <c:axId val="712784864"/>
      </c:barChart>
      <c:lineChart>
        <c:grouping val="standard"/>
        <c:varyColors val="0"/>
        <c:ser>
          <c:idx val="1"/>
          <c:order val="1"/>
          <c:tx>
            <c:strRef>
              <c:f>'Ark1'!$C$1</c:f>
              <c:strCache>
                <c:ptCount val="1"/>
                <c:pt idx="0">
                  <c:v>Fremførsel af 'regnskab i alt (netto)' med byggeprisindex for boliger - 2000 som startår</c:v>
                </c:pt>
              </c:strCache>
            </c:strRef>
          </c:tx>
          <c:spPr>
            <a:ln w="22225" cap="rnd">
              <a:solidFill>
                <a:schemeClr val="accent2"/>
              </a:solidFill>
              <a:round/>
            </a:ln>
            <a:effectLst/>
          </c:spPr>
          <c:marker>
            <c:symbol val="none"/>
          </c:marker>
          <c:cat>
            <c:numRef>
              <c:f>'Ark1'!$A$2:$A$15</c:f>
              <c:numCache>
                <c:formatCode>General</c:formatCode>
                <c:ptCount val="14"/>
                <c:pt idx="0">
                  <c:v>2000</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'Ark1'!$C$2:$C$15</c:f>
              <c:numCache>
                <c:formatCode>General</c:formatCode>
                <c:ptCount val="14"/>
                <c:pt idx="0">
                  <c:v>44</c:v>
                </c:pt>
                <c:pt idx="1">
                  <c:v>57.3</c:v>
                </c:pt>
                <c:pt idx="2">
                  <c:v>59.6</c:v>
                </c:pt>
                <c:pt idx="3">
                  <c:v>61.1</c:v>
                </c:pt>
                <c:pt idx="4">
                  <c:v>62</c:v>
                </c:pt>
                <c:pt idx="5">
                  <c:v>62.8</c:v>
                </c:pt>
                <c:pt idx="6">
                  <c:v>64.3</c:v>
                </c:pt>
                <c:pt idx="7">
                  <c:v>65.2</c:v>
                </c:pt>
                <c:pt idx="8">
                  <c:v>65.599999999999994</c:v>
                </c:pt>
                <c:pt idx="9">
                  <c:v>66.900000000000006</c:v>
                </c:pt>
                <c:pt idx="10">
                  <c:v>67.5</c:v>
                </c:pt>
                <c:pt idx="11">
                  <c:v>68</c:v>
                </c:pt>
                <c:pt idx="12">
                  <c:v>70.099999999999994</c:v>
                </c:pt>
                <c:pt idx="13">
                  <c:v>77</c:v>
                </c:pt>
              </c:numCache>
            </c:numRef>
          </c:val>
          <c:smooth val="0"/>
          <c:extLst>
            <c:ext xmlns:c16="http://schemas.microsoft.com/office/drawing/2014/chart" uri="{C3380CC4-5D6E-409C-BE32-E72D297353CC}">
              <c16:uniqueId val="{00000001-73D6-D74D-8CFC-1AC7767819E9}"/>
            </c:ext>
          </c:extLst>
        </c:ser>
        <c:dLbls>
          <c:showLegendKey val="0"/>
          <c:showVal val="0"/>
          <c:showCatName val="0"/>
          <c:showSerName val="0"/>
          <c:showPercent val="0"/>
          <c:showBubbleSize val="0"/>
        </c:dLbls>
        <c:marker val="1"/>
        <c:smooth val="0"/>
        <c:axId val="712783232"/>
        <c:axId val="712784864"/>
      </c:lineChart>
      <c:catAx>
        <c:axId val="71278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Avenir Next" panose="020B0503020202020204" pitchFamily="34" charset="0"/>
                <a:ea typeface="+mn-ea"/>
                <a:cs typeface="+mn-cs"/>
              </a:defRPr>
            </a:pPr>
            <a:endParaRPr lang="da-DK"/>
          </a:p>
        </c:txPr>
        <c:crossAx val="712784864"/>
        <c:crosses val="autoZero"/>
        <c:auto val="1"/>
        <c:lblAlgn val="ctr"/>
        <c:lblOffset val="100"/>
        <c:noMultiLvlLbl val="0"/>
      </c:catAx>
      <c:valAx>
        <c:axId val="712784864"/>
        <c:scaling>
          <c:orientation val="minMax"/>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venir Next" panose="020B0503020202020204" pitchFamily="34" charset="0"/>
                <a:ea typeface="+mn-ea"/>
                <a:cs typeface="+mn-cs"/>
              </a:defRPr>
            </a:pPr>
            <a:endParaRPr lang="da-DK"/>
          </a:p>
        </c:txPr>
        <c:crossAx val="7127832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venir Next" panose="020B0503020202020204" pitchFamily="34" charset="0"/>
                <a:ea typeface="+mn-ea"/>
                <a:cs typeface="+mn-cs"/>
              </a:defRPr>
            </a:pPr>
            <a:endParaRPr lang="da-DK"/>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venir Next" panose="020B0503020202020204" pitchFamily="34" charset="0"/>
                <a:ea typeface="+mn-ea"/>
                <a:cs typeface="+mn-cs"/>
              </a:defRPr>
            </a:pPr>
            <a:endParaRPr lang="da-DK"/>
          </a:p>
        </c:txPr>
      </c:legendEntry>
      <c:layout>
        <c:manualLayout>
          <c:xMode val="edge"/>
          <c:yMode val="edge"/>
          <c:x val="0.10196078836350751"/>
          <c:y val="0.92988268119755924"/>
          <c:w val="0.8275738818271714"/>
          <c:h val="7.011744357684494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910860787833252E-2"/>
          <c:y val="0.11900946159789526"/>
          <c:w val="0.78169908272767796"/>
          <c:h val="0.64180994964684068"/>
        </c:manualLayout>
      </c:layout>
      <c:barChart>
        <c:barDir val="col"/>
        <c:grouping val="clustered"/>
        <c:varyColors val="0"/>
        <c:ser>
          <c:idx val="0"/>
          <c:order val="0"/>
          <c:tx>
            <c:strRef>
              <c:f>'Ark1'!$B$1</c:f>
              <c:strCache>
                <c:ptCount val="1"/>
                <c:pt idx="0">
                  <c:v>Skatteværdi af fradrag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'Ark1'!$A$2:$A$6</c:f>
              <c:strCache>
                <c:ptCount val="5"/>
                <c:pt idx="0">
                  <c:v>1982</c:v>
                </c:pt>
                <c:pt idx="1">
                  <c:v>1987 Skattereform</c:v>
                </c:pt>
                <c:pt idx="2">
                  <c:v>1993 Skattereform</c:v>
                </c:pt>
                <c:pt idx="3">
                  <c:v>1998 Pinsepakke</c:v>
                </c:pt>
                <c:pt idx="4">
                  <c:v>2019 Påskepakke 2.0</c:v>
                </c:pt>
              </c:strCache>
            </c:strRef>
          </c:cat>
          <c:val>
            <c:numRef>
              <c:f>'Ark1'!$B$2:$B$6</c:f>
              <c:numCache>
                <c:formatCode>0%</c:formatCode>
                <c:ptCount val="5"/>
                <c:pt idx="0">
                  <c:v>0.6</c:v>
                </c:pt>
                <c:pt idx="1">
                  <c:v>0.5</c:v>
                </c:pt>
                <c:pt idx="2">
                  <c:v>0.46</c:v>
                </c:pt>
                <c:pt idx="3">
                  <c:v>0.33</c:v>
                </c:pt>
                <c:pt idx="4">
                  <c:v>0.25</c:v>
                </c:pt>
              </c:numCache>
            </c:numRef>
          </c:val>
          <c:extLst>
            <c:ext xmlns:c16="http://schemas.microsoft.com/office/drawing/2014/chart" uri="{C3380CC4-5D6E-409C-BE32-E72D297353CC}">
              <c16:uniqueId val="{00000000-4453-7442-871F-E459C08482F6}"/>
            </c:ext>
          </c:extLst>
        </c:ser>
        <c:ser>
          <c:idx val="1"/>
          <c:order val="1"/>
          <c:tx>
            <c:strRef>
              <c:f>'Ark1'!$C$1</c:f>
              <c:strCache>
                <c:ptCount val="1"/>
                <c:pt idx="0">
                  <c:v>Egenbetaling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'Ark1'!$A$2:$A$6</c:f>
              <c:strCache>
                <c:ptCount val="5"/>
                <c:pt idx="0">
                  <c:v>1982</c:v>
                </c:pt>
                <c:pt idx="1">
                  <c:v>1987 Skattereform</c:v>
                </c:pt>
                <c:pt idx="2">
                  <c:v>1993 Skattereform</c:v>
                </c:pt>
                <c:pt idx="3">
                  <c:v>1998 Pinsepakke</c:v>
                </c:pt>
                <c:pt idx="4">
                  <c:v>2019 Påskepakke 2.0</c:v>
                </c:pt>
              </c:strCache>
            </c:strRef>
          </c:cat>
          <c:val>
            <c:numRef>
              <c:f>'Ark1'!$C$2:$C$6</c:f>
              <c:numCache>
                <c:formatCode>0%</c:formatCode>
                <c:ptCount val="5"/>
                <c:pt idx="0">
                  <c:v>0.4</c:v>
                </c:pt>
                <c:pt idx="1">
                  <c:v>0.5</c:v>
                </c:pt>
                <c:pt idx="2">
                  <c:v>0.54</c:v>
                </c:pt>
                <c:pt idx="3">
                  <c:v>0.67</c:v>
                </c:pt>
                <c:pt idx="4">
                  <c:v>0.75</c:v>
                </c:pt>
              </c:numCache>
            </c:numRef>
          </c:val>
          <c:extLst>
            <c:ext xmlns:c16="http://schemas.microsoft.com/office/drawing/2014/chart" uri="{C3380CC4-5D6E-409C-BE32-E72D297353CC}">
              <c16:uniqueId val="{00000001-4453-7442-871F-E459C08482F6}"/>
            </c:ext>
          </c:extLst>
        </c:ser>
        <c:dLbls>
          <c:showLegendKey val="0"/>
          <c:showVal val="1"/>
          <c:showCatName val="0"/>
          <c:showSerName val="0"/>
          <c:showPercent val="0"/>
          <c:showBubbleSize val="0"/>
        </c:dLbls>
        <c:gapWidth val="75"/>
        <c:axId val="712783232"/>
        <c:axId val="712784864"/>
      </c:barChart>
      <c:catAx>
        <c:axId val="71278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Avenir Next" panose="020B0503020202020204" pitchFamily="34" charset="0"/>
                <a:ea typeface="+mn-ea"/>
                <a:cs typeface="+mn-cs"/>
              </a:defRPr>
            </a:pPr>
            <a:endParaRPr lang="da-DK"/>
          </a:p>
        </c:txPr>
        <c:crossAx val="712784864"/>
        <c:crosses val="autoZero"/>
        <c:auto val="1"/>
        <c:lblAlgn val="ctr"/>
        <c:lblOffset val="100"/>
        <c:noMultiLvlLbl val="0"/>
      </c:catAx>
      <c:valAx>
        <c:axId val="712784864"/>
        <c:scaling>
          <c:orientation val="minMax"/>
        </c:scaling>
        <c:delete val="0"/>
        <c:axPos val="l"/>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venir Next" panose="020B0503020202020204" pitchFamily="34" charset="0"/>
                <a:ea typeface="+mn-ea"/>
                <a:cs typeface="+mn-cs"/>
              </a:defRPr>
            </a:pPr>
            <a:endParaRPr lang="da-DK"/>
          </a:p>
        </c:txPr>
        <c:crossAx val="7127832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venir Next" panose="020B0503020202020204" pitchFamily="34" charset="0"/>
                <a:ea typeface="+mn-ea"/>
                <a:cs typeface="+mn-cs"/>
              </a:defRPr>
            </a:pPr>
            <a:endParaRPr lang="da-DK"/>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venir Next" panose="020B0503020202020204" pitchFamily="34" charset="0"/>
                <a:ea typeface="+mn-ea"/>
                <a:cs typeface="+mn-cs"/>
              </a:defRPr>
            </a:pPr>
            <a:endParaRPr lang="da-DK"/>
          </a:p>
        </c:txPr>
      </c:legendEntry>
      <c:layout>
        <c:manualLayout>
          <c:xMode val="edge"/>
          <c:yMode val="edge"/>
          <c:x val="0.27974491041559402"/>
          <c:y val="0.92988264967826906"/>
          <c:w val="0.40594354976443792"/>
          <c:h val="5.26238233700590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32B72A-A028-4836-93A5-E7F305A87C7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da-DK"/>
        </a:p>
      </dgm:t>
    </dgm:pt>
    <dgm:pt modelId="{CD89B4CF-8838-4A02-8ECD-BE4B98B420D2}">
      <dgm:prSet phldrT="[Tekst]"/>
      <dgm:spPr/>
      <dgm:t>
        <a:bodyPr/>
        <a:lstStyle/>
        <a:p>
          <a:r>
            <a:rPr lang="da-DK" dirty="0"/>
            <a:t>Politik</a:t>
          </a:r>
        </a:p>
      </dgm:t>
    </dgm:pt>
    <dgm:pt modelId="{CBACD2DF-E5C3-4132-8778-90F4A138A5B7}" type="parTrans" cxnId="{CD7908DC-25B4-4B5D-BEC3-48B0ED440F8C}">
      <dgm:prSet/>
      <dgm:spPr/>
      <dgm:t>
        <a:bodyPr/>
        <a:lstStyle/>
        <a:p>
          <a:endParaRPr lang="da-DK"/>
        </a:p>
      </dgm:t>
    </dgm:pt>
    <dgm:pt modelId="{36DFD911-369C-4CD3-80EE-66A120083BD0}" type="sibTrans" cxnId="{CD7908DC-25B4-4B5D-BEC3-48B0ED440F8C}">
      <dgm:prSet/>
      <dgm:spPr/>
      <dgm:t>
        <a:bodyPr/>
        <a:lstStyle/>
        <a:p>
          <a:endParaRPr lang="da-DK"/>
        </a:p>
      </dgm:t>
    </dgm:pt>
    <dgm:pt modelId="{3DF6D3A8-1412-4D37-9212-E3CF4C61642C}">
      <dgm:prSet phldrT="[Tekst]"/>
      <dgm:spPr/>
      <dgm:t>
        <a:bodyPr/>
        <a:lstStyle/>
        <a:p>
          <a:r>
            <a:rPr lang="da-DK" dirty="0"/>
            <a:t>Udvikle politik</a:t>
          </a:r>
        </a:p>
      </dgm:t>
    </dgm:pt>
    <dgm:pt modelId="{F358DDDF-12A5-4F44-847C-0E625BFD5EC6}" type="parTrans" cxnId="{35C28849-4AC4-4EF3-9215-C0E7D481189E}">
      <dgm:prSet/>
      <dgm:spPr/>
      <dgm:t>
        <a:bodyPr/>
        <a:lstStyle/>
        <a:p>
          <a:endParaRPr lang="da-DK"/>
        </a:p>
      </dgm:t>
    </dgm:pt>
    <dgm:pt modelId="{6744C05F-FE31-4486-8F86-3DE4B4E6C8A6}" type="sibTrans" cxnId="{35C28849-4AC4-4EF3-9215-C0E7D481189E}">
      <dgm:prSet/>
      <dgm:spPr/>
      <dgm:t>
        <a:bodyPr/>
        <a:lstStyle/>
        <a:p>
          <a:endParaRPr lang="da-DK"/>
        </a:p>
      </dgm:t>
    </dgm:pt>
    <dgm:pt modelId="{A3BEC7F0-D1DF-4994-8F43-03F5C004DFF9}">
      <dgm:prSet phldrT="[Tekst]"/>
      <dgm:spPr/>
      <dgm:t>
        <a:bodyPr/>
        <a:lstStyle/>
        <a:p>
          <a:r>
            <a:rPr lang="da-DK" dirty="0"/>
            <a:t>Monitorere og påvirke regulatoriske rammer</a:t>
          </a:r>
        </a:p>
      </dgm:t>
    </dgm:pt>
    <dgm:pt modelId="{013B9BA5-57A9-47E5-9EBB-F6695ECDB330}" type="parTrans" cxnId="{ACA15174-B4E9-45D3-BFA4-51425EFFC5E9}">
      <dgm:prSet/>
      <dgm:spPr/>
      <dgm:t>
        <a:bodyPr/>
        <a:lstStyle/>
        <a:p>
          <a:endParaRPr lang="da-DK"/>
        </a:p>
      </dgm:t>
    </dgm:pt>
    <dgm:pt modelId="{82B087C4-AB6D-40B7-AFEF-7602A6A7C751}" type="sibTrans" cxnId="{ACA15174-B4E9-45D3-BFA4-51425EFFC5E9}">
      <dgm:prSet/>
      <dgm:spPr/>
      <dgm:t>
        <a:bodyPr/>
        <a:lstStyle/>
        <a:p>
          <a:endParaRPr lang="da-DK"/>
        </a:p>
      </dgm:t>
    </dgm:pt>
    <dgm:pt modelId="{2F6E3E23-12B3-463D-BDFE-9D284DAFAF8C}">
      <dgm:prSet phldrT="[Tekst]"/>
      <dgm:spPr/>
      <dgm:t>
        <a:bodyPr/>
        <a:lstStyle/>
        <a:p>
          <a:r>
            <a:rPr lang="da-DK" dirty="0"/>
            <a:t>Medlemsservice</a:t>
          </a:r>
        </a:p>
      </dgm:t>
    </dgm:pt>
    <dgm:pt modelId="{40099911-20BD-4BA8-BCB7-3D5DA8147A09}" type="parTrans" cxnId="{9A332D17-774B-4F0E-AD38-DAB03EAB9B0D}">
      <dgm:prSet/>
      <dgm:spPr/>
      <dgm:t>
        <a:bodyPr/>
        <a:lstStyle/>
        <a:p>
          <a:endParaRPr lang="da-DK"/>
        </a:p>
      </dgm:t>
    </dgm:pt>
    <dgm:pt modelId="{5CC86F98-A2D7-4630-AB9A-D70346C22192}" type="sibTrans" cxnId="{9A332D17-774B-4F0E-AD38-DAB03EAB9B0D}">
      <dgm:prSet/>
      <dgm:spPr/>
      <dgm:t>
        <a:bodyPr/>
        <a:lstStyle/>
        <a:p>
          <a:endParaRPr lang="da-DK"/>
        </a:p>
      </dgm:t>
    </dgm:pt>
    <dgm:pt modelId="{9BF7A7BA-0211-49B8-A8EE-DECD6060F161}">
      <dgm:prSet phldrT="[Tekst]"/>
      <dgm:spPr/>
      <dgm:t>
        <a:bodyPr/>
        <a:lstStyle/>
        <a:p>
          <a:r>
            <a:rPr lang="da-DK" dirty="0"/>
            <a:t>SKAT  (opmåling af bygninger, </a:t>
          </a:r>
          <a:r>
            <a:rPr lang="da-DK" dirty="0" err="1"/>
            <a:t>beregnin,m</a:t>
          </a:r>
          <a:r>
            <a:rPr lang="da-DK" dirty="0"/>
            <a:t> indberetning)</a:t>
          </a:r>
        </a:p>
      </dgm:t>
    </dgm:pt>
    <dgm:pt modelId="{6D027768-E33E-4C8A-BD82-97B1A104E7CB}" type="parTrans" cxnId="{759705E8-8633-4D7B-8BAE-2A89532DE523}">
      <dgm:prSet/>
      <dgm:spPr/>
      <dgm:t>
        <a:bodyPr/>
        <a:lstStyle/>
        <a:p>
          <a:endParaRPr lang="da-DK"/>
        </a:p>
      </dgm:t>
    </dgm:pt>
    <dgm:pt modelId="{31C1BDCE-F587-4DA3-A681-D173D7A474F4}" type="sibTrans" cxnId="{759705E8-8633-4D7B-8BAE-2A89532DE523}">
      <dgm:prSet/>
      <dgm:spPr/>
      <dgm:t>
        <a:bodyPr/>
        <a:lstStyle/>
        <a:p>
          <a:endParaRPr lang="da-DK"/>
        </a:p>
      </dgm:t>
    </dgm:pt>
    <dgm:pt modelId="{88C72E50-0392-45FB-9A11-5590136AA49F}">
      <dgm:prSet phldrT="[Tekst]"/>
      <dgm:spPr/>
      <dgm:t>
        <a:bodyPr/>
        <a:lstStyle/>
        <a:p>
          <a:r>
            <a:rPr lang="da-DK" dirty="0"/>
            <a:t>Branding</a:t>
          </a:r>
        </a:p>
      </dgm:t>
    </dgm:pt>
    <dgm:pt modelId="{EA096ADF-A991-4F21-B4D5-E3FB8358BCEE}" type="parTrans" cxnId="{822A9BB6-BE13-4616-A9F4-7D2B8638AC43}">
      <dgm:prSet/>
      <dgm:spPr/>
      <dgm:t>
        <a:bodyPr/>
        <a:lstStyle/>
        <a:p>
          <a:endParaRPr lang="da-DK"/>
        </a:p>
      </dgm:t>
    </dgm:pt>
    <dgm:pt modelId="{60B3B531-87A8-420C-A8CF-7CA9D3753D74}" type="sibTrans" cxnId="{822A9BB6-BE13-4616-A9F4-7D2B8638AC43}">
      <dgm:prSet/>
      <dgm:spPr/>
      <dgm:t>
        <a:bodyPr/>
        <a:lstStyle/>
        <a:p>
          <a:endParaRPr lang="da-DK"/>
        </a:p>
      </dgm:t>
    </dgm:pt>
    <dgm:pt modelId="{45F02012-A543-4224-A132-58190F385F89}">
      <dgm:prSet/>
      <dgm:spPr/>
      <dgm:t>
        <a:bodyPr/>
        <a:lstStyle/>
        <a:p>
          <a:endParaRPr lang="da-DK" dirty="0"/>
        </a:p>
      </dgm:t>
    </dgm:pt>
    <dgm:pt modelId="{1445B5AD-E36E-4A8B-8928-C001857D750F}" type="parTrans" cxnId="{1D941745-9B3F-4DBF-B671-215F2B69F73F}">
      <dgm:prSet/>
      <dgm:spPr/>
      <dgm:t>
        <a:bodyPr/>
        <a:lstStyle/>
        <a:p>
          <a:endParaRPr lang="da-DK"/>
        </a:p>
      </dgm:t>
    </dgm:pt>
    <dgm:pt modelId="{1352C60A-5357-4EAD-B12C-2CDB4226AE93}" type="sibTrans" cxnId="{1D941745-9B3F-4DBF-B671-215F2B69F73F}">
      <dgm:prSet/>
      <dgm:spPr/>
      <dgm:t>
        <a:bodyPr/>
        <a:lstStyle/>
        <a:p>
          <a:endParaRPr lang="da-DK"/>
        </a:p>
      </dgm:t>
    </dgm:pt>
    <dgm:pt modelId="{B1A22EEF-4013-4D92-9FAE-D7A5BCC18877}">
      <dgm:prSet/>
      <dgm:spPr/>
      <dgm:t>
        <a:bodyPr/>
        <a:lstStyle/>
        <a:p>
          <a:endParaRPr lang="da-DK" dirty="0"/>
        </a:p>
      </dgm:t>
    </dgm:pt>
    <dgm:pt modelId="{FFA3D0CC-0B1F-4EAA-B8AA-C3D808F2DF5A}" type="parTrans" cxnId="{0734F94D-159E-48CB-A034-BA0F3B2B20DC}">
      <dgm:prSet/>
      <dgm:spPr/>
      <dgm:t>
        <a:bodyPr/>
        <a:lstStyle/>
        <a:p>
          <a:endParaRPr lang="da-DK"/>
        </a:p>
      </dgm:t>
    </dgm:pt>
    <dgm:pt modelId="{F9526D70-8F68-4811-8BA5-52CAEE4AB925}" type="sibTrans" cxnId="{0734F94D-159E-48CB-A034-BA0F3B2B20DC}">
      <dgm:prSet/>
      <dgm:spPr/>
      <dgm:t>
        <a:bodyPr/>
        <a:lstStyle/>
        <a:p>
          <a:endParaRPr lang="da-DK"/>
        </a:p>
      </dgm:t>
    </dgm:pt>
    <dgm:pt modelId="{D680D7BE-B840-403A-A5CE-5E502EC311A9}">
      <dgm:prSet/>
      <dgm:spPr/>
      <dgm:t>
        <a:bodyPr/>
        <a:lstStyle/>
        <a:p>
          <a:r>
            <a:rPr lang="da-DK" dirty="0"/>
            <a:t>Rådgivning om jura, arkitektur, forsikring, økonomi/fonde, myndighed/ sagsbehandling, køb/salg</a:t>
          </a:r>
        </a:p>
      </dgm:t>
    </dgm:pt>
    <dgm:pt modelId="{175E01C4-21E0-434E-89AC-ED98C61F91B3}" type="parTrans" cxnId="{5DC13503-68ED-46EF-B369-0FC17E7CB96A}">
      <dgm:prSet/>
      <dgm:spPr/>
      <dgm:t>
        <a:bodyPr/>
        <a:lstStyle/>
        <a:p>
          <a:endParaRPr lang="da-DK"/>
        </a:p>
      </dgm:t>
    </dgm:pt>
    <dgm:pt modelId="{E74AF77F-C71A-4FFB-BC69-83457BDC07C8}" type="sibTrans" cxnId="{5DC13503-68ED-46EF-B369-0FC17E7CB96A}">
      <dgm:prSet/>
      <dgm:spPr/>
      <dgm:t>
        <a:bodyPr/>
        <a:lstStyle/>
        <a:p>
          <a:endParaRPr lang="da-DK"/>
        </a:p>
      </dgm:t>
    </dgm:pt>
    <dgm:pt modelId="{1B3ED4C2-2656-41B5-8519-40AE819C8B06}">
      <dgm:prSet/>
      <dgm:spPr/>
      <dgm:t>
        <a:bodyPr/>
        <a:lstStyle/>
        <a:p>
          <a:r>
            <a:rPr lang="da-DK" dirty="0"/>
            <a:t>Rabatordninger</a:t>
          </a:r>
        </a:p>
      </dgm:t>
    </dgm:pt>
    <dgm:pt modelId="{AF5CBCBE-85FA-4AF2-B1E5-95F9075F3EF7}" type="parTrans" cxnId="{2A1984D0-8419-4112-9249-DA70783701B5}">
      <dgm:prSet/>
      <dgm:spPr/>
      <dgm:t>
        <a:bodyPr/>
        <a:lstStyle/>
        <a:p>
          <a:endParaRPr lang="da-DK"/>
        </a:p>
      </dgm:t>
    </dgm:pt>
    <dgm:pt modelId="{863427D6-684B-4E6F-8A29-70BD9F9BEBA1}" type="sibTrans" cxnId="{2A1984D0-8419-4112-9249-DA70783701B5}">
      <dgm:prSet/>
      <dgm:spPr/>
      <dgm:t>
        <a:bodyPr/>
        <a:lstStyle/>
        <a:p>
          <a:endParaRPr lang="da-DK"/>
        </a:p>
      </dgm:t>
    </dgm:pt>
    <dgm:pt modelId="{6B076196-243A-462F-9B94-ACA741328357}">
      <dgm:prSet/>
      <dgm:spPr/>
      <dgm:t>
        <a:bodyPr/>
        <a:lstStyle/>
        <a:p>
          <a:r>
            <a:rPr lang="da-DK" dirty="0"/>
            <a:t>Studieture</a:t>
          </a:r>
        </a:p>
      </dgm:t>
    </dgm:pt>
    <dgm:pt modelId="{9025BD9E-92C1-4C0D-90A4-A0407C087341}" type="parTrans" cxnId="{16181ABD-52B4-4546-8804-462167DAAEF0}">
      <dgm:prSet/>
      <dgm:spPr/>
      <dgm:t>
        <a:bodyPr/>
        <a:lstStyle/>
        <a:p>
          <a:endParaRPr lang="da-DK"/>
        </a:p>
      </dgm:t>
    </dgm:pt>
    <dgm:pt modelId="{93E04236-7CEF-4C84-8182-722294347D65}" type="sibTrans" cxnId="{16181ABD-52B4-4546-8804-462167DAAEF0}">
      <dgm:prSet/>
      <dgm:spPr/>
      <dgm:t>
        <a:bodyPr/>
        <a:lstStyle/>
        <a:p>
          <a:endParaRPr lang="da-DK"/>
        </a:p>
      </dgm:t>
    </dgm:pt>
    <dgm:pt modelId="{57E0CBA9-50F5-4CA5-8CFE-869593856B1D}">
      <dgm:prSet/>
      <dgm:spPr/>
      <dgm:t>
        <a:bodyPr/>
        <a:lstStyle/>
        <a:p>
          <a:endParaRPr lang="da-DK" dirty="0"/>
        </a:p>
      </dgm:t>
    </dgm:pt>
    <dgm:pt modelId="{07C1A4C4-9A61-4588-A4C6-48961AA5885F}" type="parTrans" cxnId="{47B572B1-7F82-4A38-9F05-97BC309D6064}">
      <dgm:prSet/>
      <dgm:spPr/>
      <dgm:t>
        <a:bodyPr/>
        <a:lstStyle/>
        <a:p>
          <a:endParaRPr lang="da-DK"/>
        </a:p>
      </dgm:t>
    </dgm:pt>
    <dgm:pt modelId="{260B3150-7850-4AF2-BE93-ECF5AA536CEA}" type="sibTrans" cxnId="{47B572B1-7F82-4A38-9F05-97BC309D6064}">
      <dgm:prSet/>
      <dgm:spPr/>
      <dgm:t>
        <a:bodyPr/>
        <a:lstStyle/>
        <a:p>
          <a:endParaRPr lang="da-DK"/>
        </a:p>
      </dgm:t>
    </dgm:pt>
    <dgm:pt modelId="{8C98F25D-C00E-4859-9275-7AF86222F759}">
      <dgm:prSet/>
      <dgm:spPr/>
      <dgm:t>
        <a:bodyPr/>
        <a:lstStyle/>
        <a:p>
          <a:endParaRPr lang="da-DK" dirty="0"/>
        </a:p>
      </dgm:t>
    </dgm:pt>
    <dgm:pt modelId="{464C75E3-E26C-4F21-94A4-046080B30B30}" type="parTrans" cxnId="{CE4EF462-4E01-4C5D-A3EF-83D4507AFCE9}">
      <dgm:prSet/>
      <dgm:spPr/>
      <dgm:t>
        <a:bodyPr/>
        <a:lstStyle/>
        <a:p>
          <a:endParaRPr lang="da-DK"/>
        </a:p>
      </dgm:t>
    </dgm:pt>
    <dgm:pt modelId="{28D09434-2FA8-4FA2-BFA0-C55FEFC7EF62}" type="sibTrans" cxnId="{CE4EF462-4E01-4C5D-A3EF-83D4507AFCE9}">
      <dgm:prSet/>
      <dgm:spPr/>
      <dgm:t>
        <a:bodyPr/>
        <a:lstStyle/>
        <a:p>
          <a:endParaRPr lang="da-DK"/>
        </a:p>
      </dgm:t>
    </dgm:pt>
    <dgm:pt modelId="{2A24D4A8-8233-47A4-BA7D-3AB299909CAA}">
      <dgm:prSet/>
      <dgm:spPr/>
      <dgm:t>
        <a:bodyPr/>
        <a:lstStyle/>
        <a:p>
          <a:endParaRPr lang="da-DK" dirty="0"/>
        </a:p>
      </dgm:t>
    </dgm:pt>
    <dgm:pt modelId="{ADA0ED0D-7675-4F0A-A0D4-C56B8F0BA563}" type="parTrans" cxnId="{57B88B46-51E3-4534-8586-10CD583585B6}">
      <dgm:prSet/>
      <dgm:spPr/>
      <dgm:t>
        <a:bodyPr/>
        <a:lstStyle/>
        <a:p>
          <a:endParaRPr lang="da-DK"/>
        </a:p>
      </dgm:t>
    </dgm:pt>
    <dgm:pt modelId="{CF14EF75-81D9-4705-96C4-7A23B93CB46C}" type="sibTrans" cxnId="{57B88B46-51E3-4534-8586-10CD583585B6}">
      <dgm:prSet/>
      <dgm:spPr/>
      <dgm:t>
        <a:bodyPr/>
        <a:lstStyle/>
        <a:p>
          <a:endParaRPr lang="da-DK"/>
        </a:p>
      </dgm:t>
    </dgm:pt>
    <dgm:pt modelId="{C64FC880-0A57-446E-8EF8-75B5D2F6FC4A}">
      <dgm:prSet phldrT="[Tekst]"/>
      <dgm:spPr/>
      <dgm:t>
        <a:bodyPr/>
        <a:lstStyle/>
        <a:p>
          <a:endParaRPr lang="da-DK" dirty="0"/>
        </a:p>
      </dgm:t>
    </dgm:pt>
    <dgm:pt modelId="{A8D35101-20A5-4FB6-AF12-91AD94AB31C8}" type="parTrans" cxnId="{8EC54695-BC16-4B08-9C31-0EA6391519E2}">
      <dgm:prSet/>
      <dgm:spPr/>
      <dgm:t>
        <a:bodyPr/>
        <a:lstStyle/>
        <a:p>
          <a:endParaRPr lang="da-DK"/>
        </a:p>
      </dgm:t>
    </dgm:pt>
    <dgm:pt modelId="{4BFE6078-74B4-495F-8B74-B574EBCDFF17}" type="sibTrans" cxnId="{8EC54695-BC16-4B08-9C31-0EA6391519E2}">
      <dgm:prSet/>
      <dgm:spPr/>
      <dgm:t>
        <a:bodyPr/>
        <a:lstStyle/>
        <a:p>
          <a:endParaRPr lang="da-DK"/>
        </a:p>
      </dgm:t>
    </dgm:pt>
    <dgm:pt modelId="{6415E01D-0374-4621-852C-53C11297734D}">
      <dgm:prSet phldrT="[Tekst]"/>
      <dgm:spPr/>
      <dgm:t>
        <a:bodyPr/>
        <a:lstStyle/>
        <a:p>
          <a:r>
            <a:rPr lang="da-DK" dirty="0"/>
            <a:t>Opbygge og pleje strategiske stakeholder relationer</a:t>
          </a:r>
        </a:p>
      </dgm:t>
    </dgm:pt>
    <dgm:pt modelId="{4DC3F117-BA53-46AF-8B6D-C2496391EFDA}" type="parTrans" cxnId="{1A69332A-D521-4BAB-BAFF-5ED68DEBF3BC}">
      <dgm:prSet/>
      <dgm:spPr/>
      <dgm:t>
        <a:bodyPr/>
        <a:lstStyle/>
        <a:p>
          <a:endParaRPr lang="da-DK"/>
        </a:p>
      </dgm:t>
    </dgm:pt>
    <dgm:pt modelId="{33C52338-0597-400F-B7E6-1A395D90237E}" type="sibTrans" cxnId="{1A69332A-D521-4BAB-BAFF-5ED68DEBF3BC}">
      <dgm:prSet/>
      <dgm:spPr/>
      <dgm:t>
        <a:bodyPr/>
        <a:lstStyle/>
        <a:p>
          <a:endParaRPr lang="da-DK"/>
        </a:p>
      </dgm:t>
    </dgm:pt>
    <dgm:pt modelId="{5A011E47-6465-49EA-B533-32EACAABE75F}">
      <dgm:prSet phldrT="[Tekst]"/>
      <dgm:spPr/>
      <dgm:t>
        <a:bodyPr/>
        <a:lstStyle/>
        <a:p>
          <a:endParaRPr lang="da-DK" dirty="0"/>
        </a:p>
      </dgm:t>
    </dgm:pt>
    <dgm:pt modelId="{2FD16675-2D96-4C4D-8143-1B23957B1799}" type="parTrans" cxnId="{7A31EE3D-88E1-4A9E-938D-8A707B5BE18B}">
      <dgm:prSet/>
      <dgm:spPr/>
      <dgm:t>
        <a:bodyPr/>
        <a:lstStyle/>
        <a:p>
          <a:endParaRPr lang="da-DK"/>
        </a:p>
      </dgm:t>
    </dgm:pt>
    <dgm:pt modelId="{9658BAE4-4757-4051-83AF-ECAB4FE18AF1}" type="sibTrans" cxnId="{7A31EE3D-88E1-4A9E-938D-8A707B5BE18B}">
      <dgm:prSet/>
      <dgm:spPr/>
      <dgm:t>
        <a:bodyPr/>
        <a:lstStyle/>
        <a:p>
          <a:endParaRPr lang="da-DK"/>
        </a:p>
      </dgm:t>
    </dgm:pt>
    <dgm:pt modelId="{B0CD6128-6A5A-48C2-806E-2950480BB3BB}">
      <dgm:prSet phldrT="[Tekst]"/>
      <dgm:spPr/>
      <dgm:t>
        <a:bodyPr/>
        <a:lstStyle/>
        <a:p>
          <a:endParaRPr lang="da-DK" dirty="0"/>
        </a:p>
      </dgm:t>
    </dgm:pt>
    <dgm:pt modelId="{2F26B20B-BC1B-41A1-8F0C-F47026848F48}" type="parTrans" cxnId="{21A6AD9E-94EC-4EDD-8F02-CAF7EEBC16E1}">
      <dgm:prSet/>
      <dgm:spPr/>
      <dgm:t>
        <a:bodyPr/>
        <a:lstStyle/>
        <a:p>
          <a:endParaRPr lang="da-DK"/>
        </a:p>
      </dgm:t>
    </dgm:pt>
    <dgm:pt modelId="{F47D7F76-08B1-4DBB-B4F1-240323BECF00}" type="sibTrans" cxnId="{21A6AD9E-94EC-4EDD-8F02-CAF7EEBC16E1}">
      <dgm:prSet/>
      <dgm:spPr/>
      <dgm:t>
        <a:bodyPr/>
        <a:lstStyle/>
        <a:p>
          <a:endParaRPr lang="da-DK"/>
        </a:p>
      </dgm:t>
    </dgm:pt>
    <dgm:pt modelId="{0543C08E-803B-460C-86A3-A6748D395164}">
      <dgm:prSet phldrT="[Tekst]"/>
      <dgm:spPr/>
      <dgm:t>
        <a:bodyPr/>
        <a:lstStyle/>
        <a:p>
          <a:endParaRPr lang="da-DK" dirty="0"/>
        </a:p>
      </dgm:t>
    </dgm:pt>
    <dgm:pt modelId="{5E36EB23-2867-4E6F-8853-A36769AC0082}" type="parTrans" cxnId="{639ACA03-DB62-4D09-A61D-FFB7544F4FFC}">
      <dgm:prSet/>
      <dgm:spPr/>
      <dgm:t>
        <a:bodyPr/>
        <a:lstStyle/>
        <a:p>
          <a:endParaRPr lang="da-DK"/>
        </a:p>
      </dgm:t>
    </dgm:pt>
    <dgm:pt modelId="{A7C1D9A3-F758-41C3-89BB-9117400A9212}" type="sibTrans" cxnId="{639ACA03-DB62-4D09-A61D-FFB7544F4FFC}">
      <dgm:prSet/>
      <dgm:spPr/>
      <dgm:t>
        <a:bodyPr/>
        <a:lstStyle/>
        <a:p>
          <a:endParaRPr lang="da-DK"/>
        </a:p>
      </dgm:t>
    </dgm:pt>
    <dgm:pt modelId="{D3412382-6332-4586-BA88-51B98B420AA6}">
      <dgm:prSet phldrT="[Tekst]"/>
      <dgm:spPr/>
      <dgm:t>
        <a:bodyPr/>
        <a:lstStyle/>
        <a:p>
          <a:endParaRPr lang="da-DK" dirty="0"/>
        </a:p>
      </dgm:t>
    </dgm:pt>
    <dgm:pt modelId="{859B3A13-64FA-4D45-B6E4-C5C6A5F6D4B5}" type="parTrans" cxnId="{2188FBEF-4942-482A-9D68-121BA30720D1}">
      <dgm:prSet/>
      <dgm:spPr/>
      <dgm:t>
        <a:bodyPr/>
        <a:lstStyle/>
        <a:p>
          <a:endParaRPr lang="da-DK"/>
        </a:p>
      </dgm:t>
    </dgm:pt>
    <dgm:pt modelId="{3A11AFCF-91CF-442A-8A61-F65A07F9B056}" type="sibTrans" cxnId="{2188FBEF-4942-482A-9D68-121BA30720D1}">
      <dgm:prSet/>
      <dgm:spPr/>
      <dgm:t>
        <a:bodyPr/>
        <a:lstStyle/>
        <a:p>
          <a:endParaRPr lang="da-DK"/>
        </a:p>
      </dgm:t>
    </dgm:pt>
    <dgm:pt modelId="{EB7107A7-7BF1-4A12-BC91-CDACEA979392}">
      <dgm:prSet phldrT="[Tekst]"/>
      <dgm:spPr/>
      <dgm:t>
        <a:bodyPr/>
        <a:lstStyle/>
        <a:p>
          <a:r>
            <a:rPr lang="da-DK" dirty="0"/>
            <a:t>Sikre ejernes interesser</a:t>
          </a:r>
        </a:p>
      </dgm:t>
    </dgm:pt>
    <dgm:pt modelId="{E3F85F3D-5D7F-4AEE-9D61-1B7E65C92AA8}" type="parTrans" cxnId="{F1935893-1C6F-4BF4-8B92-4FB1A0768667}">
      <dgm:prSet/>
      <dgm:spPr/>
      <dgm:t>
        <a:bodyPr/>
        <a:lstStyle/>
        <a:p>
          <a:endParaRPr lang="da-DK"/>
        </a:p>
      </dgm:t>
    </dgm:pt>
    <dgm:pt modelId="{D2FEA889-71DD-475F-8311-6635D1B0E9F6}" type="sibTrans" cxnId="{F1935893-1C6F-4BF4-8B92-4FB1A0768667}">
      <dgm:prSet/>
      <dgm:spPr/>
      <dgm:t>
        <a:bodyPr/>
        <a:lstStyle/>
        <a:p>
          <a:endParaRPr lang="da-DK"/>
        </a:p>
      </dgm:t>
    </dgm:pt>
    <dgm:pt modelId="{08C2BF86-AF0E-4DDB-B6B9-CB3F5836FBA6}">
      <dgm:prSet phldrT="[Tekst]"/>
      <dgm:spPr/>
      <dgm:t>
        <a:bodyPr/>
        <a:lstStyle/>
        <a:p>
          <a:endParaRPr lang="da-DK" dirty="0"/>
        </a:p>
      </dgm:t>
    </dgm:pt>
    <dgm:pt modelId="{C4CF2609-C52F-46A1-9FE4-FB14925020A2}" type="parTrans" cxnId="{A4D18983-EB02-4B4D-A12D-A8498CF7D65E}">
      <dgm:prSet/>
      <dgm:spPr/>
      <dgm:t>
        <a:bodyPr/>
        <a:lstStyle/>
        <a:p>
          <a:endParaRPr lang="da-DK"/>
        </a:p>
      </dgm:t>
    </dgm:pt>
    <dgm:pt modelId="{479D4C62-817D-461C-8741-2757A64C4319}" type="sibTrans" cxnId="{A4D18983-EB02-4B4D-A12D-A8498CF7D65E}">
      <dgm:prSet/>
      <dgm:spPr/>
      <dgm:t>
        <a:bodyPr/>
        <a:lstStyle/>
        <a:p>
          <a:endParaRPr lang="da-DK"/>
        </a:p>
      </dgm:t>
    </dgm:pt>
    <dgm:pt modelId="{3F5B4768-9F9B-436E-B397-9BBB44189C86}">
      <dgm:prSet/>
      <dgm:spPr/>
      <dgm:t>
        <a:bodyPr/>
        <a:lstStyle/>
        <a:p>
          <a:r>
            <a:rPr lang="da-DK" dirty="0"/>
            <a:t>2 årlige magasiner</a:t>
          </a:r>
        </a:p>
      </dgm:t>
    </dgm:pt>
    <dgm:pt modelId="{78BF01C1-CD3F-4519-91D4-FFFCCE12ABE0}" type="parTrans" cxnId="{012A4EC9-55C6-4AE6-8441-E2EFC346820B}">
      <dgm:prSet/>
      <dgm:spPr/>
      <dgm:t>
        <a:bodyPr/>
        <a:lstStyle/>
        <a:p>
          <a:endParaRPr lang="da-DK"/>
        </a:p>
      </dgm:t>
    </dgm:pt>
    <dgm:pt modelId="{E958CAB0-48CD-48EC-96A9-5169F922979C}" type="sibTrans" cxnId="{012A4EC9-55C6-4AE6-8441-E2EFC346820B}">
      <dgm:prSet/>
      <dgm:spPr/>
      <dgm:t>
        <a:bodyPr/>
        <a:lstStyle/>
        <a:p>
          <a:endParaRPr lang="da-DK"/>
        </a:p>
      </dgm:t>
    </dgm:pt>
    <dgm:pt modelId="{C5FE53C2-EF0A-419D-B214-38B1CA12249F}">
      <dgm:prSet/>
      <dgm:spPr/>
      <dgm:t>
        <a:bodyPr/>
        <a:lstStyle/>
        <a:p>
          <a:r>
            <a:rPr lang="da-DK" dirty="0"/>
            <a:t>1 årsskrift</a:t>
          </a:r>
        </a:p>
      </dgm:t>
    </dgm:pt>
    <dgm:pt modelId="{6DD07723-4D7A-4FBB-A5EF-6C6A94B2717C}" type="parTrans" cxnId="{3510A4AB-1CAF-4404-A692-CFA5FD1A5252}">
      <dgm:prSet/>
      <dgm:spPr/>
      <dgm:t>
        <a:bodyPr/>
        <a:lstStyle/>
        <a:p>
          <a:endParaRPr lang="da-DK"/>
        </a:p>
      </dgm:t>
    </dgm:pt>
    <dgm:pt modelId="{79E3F363-F818-45C9-B588-AF76908DFBDA}" type="sibTrans" cxnId="{3510A4AB-1CAF-4404-A692-CFA5FD1A5252}">
      <dgm:prSet/>
      <dgm:spPr/>
      <dgm:t>
        <a:bodyPr/>
        <a:lstStyle/>
        <a:p>
          <a:endParaRPr lang="da-DK"/>
        </a:p>
      </dgm:t>
    </dgm:pt>
    <dgm:pt modelId="{8A964DE5-547E-4C9C-9D1F-CD8ECADCC839}">
      <dgm:prSet/>
      <dgm:spPr/>
      <dgm:t>
        <a:bodyPr/>
        <a:lstStyle/>
        <a:p>
          <a:r>
            <a:rPr lang="da-DK" dirty="0"/>
            <a:t>Sociale Medier</a:t>
          </a:r>
        </a:p>
      </dgm:t>
    </dgm:pt>
    <dgm:pt modelId="{9D01E0D8-8C00-4491-BCEE-74AB320AEEAB}" type="parTrans" cxnId="{576C50B8-95C8-43DE-9964-224CADB97C9A}">
      <dgm:prSet/>
      <dgm:spPr/>
      <dgm:t>
        <a:bodyPr/>
        <a:lstStyle/>
        <a:p>
          <a:endParaRPr lang="da-DK"/>
        </a:p>
      </dgm:t>
    </dgm:pt>
    <dgm:pt modelId="{000B0C00-FDB9-4661-BABE-D0FEFB7F2E4C}" type="sibTrans" cxnId="{576C50B8-95C8-43DE-9964-224CADB97C9A}">
      <dgm:prSet/>
      <dgm:spPr/>
      <dgm:t>
        <a:bodyPr/>
        <a:lstStyle/>
        <a:p>
          <a:endParaRPr lang="da-DK"/>
        </a:p>
      </dgm:t>
    </dgm:pt>
    <dgm:pt modelId="{BB9377F7-11F5-4206-9A98-5F88A5484FF0}">
      <dgm:prSet/>
      <dgm:spPr/>
      <dgm:t>
        <a:bodyPr/>
        <a:lstStyle/>
        <a:p>
          <a:r>
            <a:rPr lang="da-DK" dirty="0"/>
            <a:t>Inspiration/folkesagen</a:t>
          </a:r>
        </a:p>
      </dgm:t>
    </dgm:pt>
    <dgm:pt modelId="{51103DD1-A058-4F9C-A444-E9A90814CC7F}" type="parTrans" cxnId="{331B7570-D8E5-4916-83B8-A7437F76F895}">
      <dgm:prSet/>
      <dgm:spPr/>
      <dgm:t>
        <a:bodyPr/>
        <a:lstStyle/>
        <a:p>
          <a:endParaRPr lang="da-DK"/>
        </a:p>
      </dgm:t>
    </dgm:pt>
    <dgm:pt modelId="{D6EA6991-4540-44CA-9C2C-999E6302F99F}" type="sibTrans" cxnId="{331B7570-D8E5-4916-83B8-A7437F76F895}">
      <dgm:prSet/>
      <dgm:spPr/>
      <dgm:t>
        <a:bodyPr/>
        <a:lstStyle/>
        <a:p>
          <a:endParaRPr lang="da-DK"/>
        </a:p>
      </dgm:t>
    </dgm:pt>
    <dgm:pt modelId="{B5A4417B-BC22-42A1-B953-EEE9E270D18B}">
      <dgm:prSet/>
      <dgm:spPr/>
      <dgm:t>
        <a:bodyPr/>
        <a:lstStyle/>
        <a:p>
          <a:r>
            <a:rPr lang="da-DK" dirty="0"/>
            <a:t>Bevaringsguides/byggestil</a:t>
          </a:r>
        </a:p>
      </dgm:t>
    </dgm:pt>
    <dgm:pt modelId="{FB2CA9BD-F1D5-41C7-BB77-B42FC2970D3C}" type="parTrans" cxnId="{EEDF1800-E11A-4911-BECF-1FFB8E96841D}">
      <dgm:prSet/>
      <dgm:spPr/>
      <dgm:t>
        <a:bodyPr/>
        <a:lstStyle/>
        <a:p>
          <a:endParaRPr lang="da-DK"/>
        </a:p>
      </dgm:t>
    </dgm:pt>
    <dgm:pt modelId="{2AE021CA-4464-4786-83A3-D35260D145E5}" type="sibTrans" cxnId="{EEDF1800-E11A-4911-BECF-1FFB8E96841D}">
      <dgm:prSet/>
      <dgm:spPr/>
      <dgm:t>
        <a:bodyPr/>
        <a:lstStyle/>
        <a:p>
          <a:endParaRPr lang="da-DK"/>
        </a:p>
      </dgm:t>
    </dgm:pt>
    <dgm:pt modelId="{AF84BFB8-CC67-4CFE-952A-D573B562879B}">
      <dgm:prSet/>
      <dgm:spPr/>
      <dgm:t>
        <a:bodyPr/>
        <a:lstStyle/>
        <a:p>
          <a:r>
            <a:rPr lang="da-DK" dirty="0"/>
            <a:t>Energiguide</a:t>
          </a:r>
        </a:p>
      </dgm:t>
    </dgm:pt>
    <dgm:pt modelId="{F988A7A4-1A93-48CC-9B49-0F805CAA435F}" type="parTrans" cxnId="{A3B54FCE-68E9-4A75-98A5-97059224C0FF}">
      <dgm:prSet/>
      <dgm:spPr/>
      <dgm:t>
        <a:bodyPr/>
        <a:lstStyle/>
        <a:p>
          <a:endParaRPr lang="da-DK"/>
        </a:p>
      </dgm:t>
    </dgm:pt>
    <dgm:pt modelId="{C0C71888-91F8-4D1F-A2B3-08F0E14C6C6F}" type="sibTrans" cxnId="{A3B54FCE-68E9-4A75-98A5-97059224C0FF}">
      <dgm:prSet/>
      <dgm:spPr/>
      <dgm:t>
        <a:bodyPr/>
        <a:lstStyle/>
        <a:p>
          <a:endParaRPr lang="da-DK"/>
        </a:p>
      </dgm:t>
    </dgm:pt>
    <dgm:pt modelId="{2AA7E721-54CF-4701-B7AD-7EB7FF9B4ABA}">
      <dgm:prSet/>
      <dgm:spPr/>
      <dgm:t>
        <a:bodyPr/>
        <a:lstStyle/>
        <a:p>
          <a:r>
            <a:rPr lang="da-DK" dirty="0"/>
            <a:t>Forebyggelsesguide</a:t>
          </a:r>
        </a:p>
      </dgm:t>
    </dgm:pt>
    <dgm:pt modelId="{F7391496-356D-415E-8C5D-30EFD36708A8}" type="parTrans" cxnId="{67EDCBA5-2D0A-4674-9C37-1132D141BCBE}">
      <dgm:prSet/>
      <dgm:spPr/>
      <dgm:t>
        <a:bodyPr/>
        <a:lstStyle/>
        <a:p>
          <a:endParaRPr lang="da-DK"/>
        </a:p>
      </dgm:t>
    </dgm:pt>
    <dgm:pt modelId="{A362ABCA-7B54-4E54-BDFF-F1A514D7BEBD}" type="sibTrans" cxnId="{67EDCBA5-2D0A-4674-9C37-1132D141BCBE}">
      <dgm:prSet/>
      <dgm:spPr/>
      <dgm:t>
        <a:bodyPr/>
        <a:lstStyle/>
        <a:p>
          <a:endParaRPr lang="da-DK"/>
        </a:p>
      </dgm:t>
    </dgm:pt>
    <dgm:pt modelId="{F2CC0D3D-3F43-4DEB-AE22-069FD5D3E916}">
      <dgm:prSet/>
      <dgm:spPr/>
      <dgm:t>
        <a:bodyPr/>
        <a:lstStyle/>
        <a:p>
          <a:r>
            <a:rPr lang="da-DK" dirty="0"/>
            <a:t>Guide om traditionelle materialer</a:t>
          </a:r>
        </a:p>
      </dgm:t>
    </dgm:pt>
    <dgm:pt modelId="{860B89E4-3514-4098-BBBF-14E73ABB41DB}" type="parTrans" cxnId="{F451F7FA-10FC-4247-961D-1237F8A633C1}">
      <dgm:prSet/>
      <dgm:spPr/>
      <dgm:t>
        <a:bodyPr/>
        <a:lstStyle/>
        <a:p>
          <a:endParaRPr lang="da-DK"/>
        </a:p>
      </dgm:t>
    </dgm:pt>
    <dgm:pt modelId="{5F12F8F3-8DEA-4AA4-A957-A405A4C62431}" type="sibTrans" cxnId="{F451F7FA-10FC-4247-961D-1237F8A633C1}">
      <dgm:prSet/>
      <dgm:spPr/>
      <dgm:t>
        <a:bodyPr/>
        <a:lstStyle/>
        <a:p>
          <a:endParaRPr lang="da-DK"/>
        </a:p>
      </dgm:t>
    </dgm:pt>
    <dgm:pt modelId="{600C4376-BF87-484F-A9F6-A83CC5DD923D}">
      <dgm:prSet phldrT="[Tekst]"/>
      <dgm:spPr/>
      <dgm:t>
        <a:bodyPr/>
        <a:lstStyle/>
        <a:p>
          <a:r>
            <a:rPr lang="da-DK" dirty="0"/>
            <a:t>Nyhedsbrev</a:t>
          </a:r>
        </a:p>
      </dgm:t>
    </dgm:pt>
    <dgm:pt modelId="{56676742-5AEE-4C9D-869B-87997ABD607B}" type="parTrans" cxnId="{7866C88C-8A98-437A-BE9A-5D96024D5D47}">
      <dgm:prSet/>
      <dgm:spPr/>
      <dgm:t>
        <a:bodyPr/>
        <a:lstStyle/>
        <a:p>
          <a:endParaRPr lang="da-DK"/>
        </a:p>
      </dgm:t>
    </dgm:pt>
    <dgm:pt modelId="{46514104-9B00-4805-A829-742332E1FFB9}" type="sibTrans" cxnId="{7866C88C-8A98-437A-BE9A-5D96024D5D47}">
      <dgm:prSet/>
      <dgm:spPr/>
      <dgm:t>
        <a:bodyPr/>
        <a:lstStyle/>
        <a:p>
          <a:endParaRPr lang="da-DK"/>
        </a:p>
      </dgm:t>
    </dgm:pt>
    <dgm:pt modelId="{1EE0757F-C18D-41E9-A904-9D9AA80C6459}">
      <dgm:prSet/>
      <dgm:spPr/>
      <dgm:t>
        <a:bodyPr/>
        <a:lstStyle/>
        <a:p>
          <a:r>
            <a:rPr lang="da-DK" dirty="0"/>
            <a:t>mm</a:t>
          </a:r>
        </a:p>
      </dgm:t>
    </dgm:pt>
    <dgm:pt modelId="{D7D6F28B-79CD-4DA7-9D16-2ED83A086653}" type="parTrans" cxnId="{6A30D9CD-DCD3-42BB-955F-D09650F6DBC8}">
      <dgm:prSet/>
      <dgm:spPr/>
      <dgm:t>
        <a:bodyPr/>
        <a:lstStyle/>
        <a:p>
          <a:endParaRPr lang="da-DK"/>
        </a:p>
      </dgm:t>
    </dgm:pt>
    <dgm:pt modelId="{F0AB7463-5363-4453-8FCC-7E578D4D086F}" type="sibTrans" cxnId="{6A30D9CD-DCD3-42BB-955F-D09650F6DBC8}">
      <dgm:prSet/>
      <dgm:spPr/>
      <dgm:t>
        <a:bodyPr/>
        <a:lstStyle/>
        <a:p>
          <a:endParaRPr lang="da-DK"/>
        </a:p>
      </dgm:t>
    </dgm:pt>
    <dgm:pt modelId="{B1B85567-D6F7-49EC-8124-EACC98A21C53}">
      <dgm:prSet phldrT="[Tekst]"/>
      <dgm:spPr/>
      <dgm:t>
        <a:bodyPr/>
        <a:lstStyle/>
        <a:p>
          <a:endParaRPr lang="da-DK" dirty="0"/>
        </a:p>
      </dgm:t>
    </dgm:pt>
    <dgm:pt modelId="{C7CED2EE-3CFC-47A7-B2CA-4A5406956976}" type="parTrans" cxnId="{1B7D5793-54BD-4ED6-8F52-6A329263F655}">
      <dgm:prSet/>
      <dgm:spPr/>
      <dgm:t>
        <a:bodyPr/>
        <a:lstStyle/>
        <a:p>
          <a:endParaRPr lang="da-DK"/>
        </a:p>
      </dgm:t>
    </dgm:pt>
    <dgm:pt modelId="{D15FEB5C-ECCE-4612-B6F6-B04AF736372F}" type="sibTrans" cxnId="{1B7D5793-54BD-4ED6-8F52-6A329263F655}">
      <dgm:prSet/>
      <dgm:spPr/>
      <dgm:t>
        <a:bodyPr/>
        <a:lstStyle/>
        <a:p>
          <a:endParaRPr lang="da-DK"/>
        </a:p>
      </dgm:t>
    </dgm:pt>
    <dgm:pt modelId="{CD4739C4-43F2-48CE-9B8C-DBEE5CE8BCC0}">
      <dgm:prSet/>
      <dgm:spPr/>
      <dgm:t>
        <a:bodyPr/>
        <a:lstStyle/>
        <a:p>
          <a:r>
            <a:rPr lang="da-DK" dirty="0"/>
            <a:t>CSR: Vestindien projektet</a:t>
          </a:r>
        </a:p>
      </dgm:t>
    </dgm:pt>
    <dgm:pt modelId="{FEC5DF24-B009-4341-841E-966C1DAD1A5F}" type="parTrans" cxnId="{71FC033A-1282-4380-BBF7-07C120E8FC43}">
      <dgm:prSet/>
      <dgm:spPr/>
      <dgm:t>
        <a:bodyPr/>
        <a:lstStyle/>
        <a:p>
          <a:endParaRPr lang="da-DK"/>
        </a:p>
      </dgm:t>
    </dgm:pt>
    <dgm:pt modelId="{50120983-F5AB-4CCB-BD76-00AA556B7189}" type="sibTrans" cxnId="{71FC033A-1282-4380-BBF7-07C120E8FC43}">
      <dgm:prSet/>
      <dgm:spPr/>
      <dgm:t>
        <a:bodyPr/>
        <a:lstStyle/>
        <a:p>
          <a:endParaRPr lang="da-DK"/>
        </a:p>
      </dgm:t>
    </dgm:pt>
    <dgm:pt modelId="{83895A47-F52C-4FCC-9F6B-14716A07B6C7}" type="pres">
      <dgm:prSet presAssocID="{8D32B72A-A028-4836-93A5-E7F305A87C75}" presName="Name0" presStyleCnt="0">
        <dgm:presLayoutVars>
          <dgm:dir/>
          <dgm:animLvl val="lvl"/>
          <dgm:resizeHandles val="exact"/>
        </dgm:presLayoutVars>
      </dgm:prSet>
      <dgm:spPr/>
    </dgm:pt>
    <dgm:pt modelId="{6E96F6EB-3136-4B26-AB2C-3BC636251F42}" type="pres">
      <dgm:prSet presAssocID="{CD89B4CF-8838-4A02-8ECD-BE4B98B420D2}" presName="composite" presStyleCnt="0"/>
      <dgm:spPr/>
    </dgm:pt>
    <dgm:pt modelId="{9FB2600A-1361-4E61-A3F0-DD1CF900D7FE}" type="pres">
      <dgm:prSet presAssocID="{CD89B4CF-8838-4A02-8ECD-BE4B98B420D2}" presName="parTx" presStyleLbl="alignNode1" presStyleIdx="0" presStyleCnt="3">
        <dgm:presLayoutVars>
          <dgm:chMax val="0"/>
          <dgm:chPref val="0"/>
          <dgm:bulletEnabled val="1"/>
        </dgm:presLayoutVars>
      </dgm:prSet>
      <dgm:spPr/>
    </dgm:pt>
    <dgm:pt modelId="{EB6719F3-ABBC-4882-BA84-E88844D22585}" type="pres">
      <dgm:prSet presAssocID="{CD89B4CF-8838-4A02-8ECD-BE4B98B420D2}" presName="desTx" presStyleLbl="alignAccFollowNode1" presStyleIdx="0" presStyleCnt="3">
        <dgm:presLayoutVars>
          <dgm:bulletEnabled val="1"/>
        </dgm:presLayoutVars>
      </dgm:prSet>
      <dgm:spPr/>
    </dgm:pt>
    <dgm:pt modelId="{09BB451D-D8CD-4AB6-BAC9-364A1FAC7697}" type="pres">
      <dgm:prSet presAssocID="{36DFD911-369C-4CD3-80EE-66A120083BD0}" presName="space" presStyleCnt="0"/>
      <dgm:spPr/>
    </dgm:pt>
    <dgm:pt modelId="{90850210-2EF2-4592-8D5F-41D11C551809}" type="pres">
      <dgm:prSet presAssocID="{2F6E3E23-12B3-463D-BDFE-9D284DAFAF8C}" presName="composite" presStyleCnt="0"/>
      <dgm:spPr/>
    </dgm:pt>
    <dgm:pt modelId="{CE371D26-59C6-415F-85A2-0F4F0DF3E66E}" type="pres">
      <dgm:prSet presAssocID="{2F6E3E23-12B3-463D-BDFE-9D284DAFAF8C}" presName="parTx" presStyleLbl="alignNode1" presStyleIdx="1" presStyleCnt="3">
        <dgm:presLayoutVars>
          <dgm:chMax val="0"/>
          <dgm:chPref val="0"/>
          <dgm:bulletEnabled val="1"/>
        </dgm:presLayoutVars>
      </dgm:prSet>
      <dgm:spPr/>
    </dgm:pt>
    <dgm:pt modelId="{8B552884-66CB-4848-B70D-A2C1BA628B45}" type="pres">
      <dgm:prSet presAssocID="{2F6E3E23-12B3-463D-BDFE-9D284DAFAF8C}" presName="desTx" presStyleLbl="alignAccFollowNode1" presStyleIdx="1" presStyleCnt="3">
        <dgm:presLayoutVars>
          <dgm:bulletEnabled val="1"/>
        </dgm:presLayoutVars>
      </dgm:prSet>
      <dgm:spPr/>
    </dgm:pt>
    <dgm:pt modelId="{B9951E2C-F764-4F0A-8526-79D96191AE90}" type="pres">
      <dgm:prSet presAssocID="{5CC86F98-A2D7-4630-AB9A-D70346C22192}" presName="space" presStyleCnt="0"/>
      <dgm:spPr/>
    </dgm:pt>
    <dgm:pt modelId="{6B4FD636-FB47-4CF2-8D2A-05E15F108709}" type="pres">
      <dgm:prSet presAssocID="{88C72E50-0392-45FB-9A11-5590136AA49F}" presName="composite" presStyleCnt="0"/>
      <dgm:spPr/>
    </dgm:pt>
    <dgm:pt modelId="{F022FE8E-AB10-439B-95F2-6BDFD3971461}" type="pres">
      <dgm:prSet presAssocID="{88C72E50-0392-45FB-9A11-5590136AA49F}" presName="parTx" presStyleLbl="alignNode1" presStyleIdx="2" presStyleCnt="3">
        <dgm:presLayoutVars>
          <dgm:chMax val="0"/>
          <dgm:chPref val="0"/>
          <dgm:bulletEnabled val="1"/>
        </dgm:presLayoutVars>
      </dgm:prSet>
      <dgm:spPr/>
    </dgm:pt>
    <dgm:pt modelId="{4D9A1A03-D8EA-469A-AB65-636583FD6B58}" type="pres">
      <dgm:prSet presAssocID="{88C72E50-0392-45FB-9A11-5590136AA49F}" presName="desTx" presStyleLbl="alignAccFollowNode1" presStyleIdx="2" presStyleCnt="3">
        <dgm:presLayoutVars>
          <dgm:bulletEnabled val="1"/>
        </dgm:presLayoutVars>
      </dgm:prSet>
      <dgm:spPr/>
    </dgm:pt>
  </dgm:ptLst>
  <dgm:cxnLst>
    <dgm:cxn modelId="{EEDF1800-E11A-4911-BECF-1FFB8E96841D}" srcId="{88C72E50-0392-45FB-9A11-5590136AA49F}" destId="{B5A4417B-BC22-42A1-B953-EEE9E270D18B}" srcOrd="5" destOrd="0" parTransId="{FB2CA9BD-F1D5-41C7-BB77-B42FC2970D3C}" sibTransId="{2AE021CA-4464-4786-83A3-D35260D145E5}"/>
    <dgm:cxn modelId="{5DC13503-68ED-46EF-B369-0FC17E7CB96A}" srcId="{2F6E3E23-12B3-463D-BDFE-9D284DAFAF8C}" destId="{D680D7BE-B840-403A-A5CE-5E502EC311A9}" srcOrd="2" destOrd="0" parTransId="{175E01C4-21E0-434E-89AC-ED98C61F91B3}" sibTransId="{E74AF77F-C71A-4FFB-BC69-83457BDC07C8}"/>
    <dgm:cxn modelId="{639ACA03-DB62-4D09-A61D-FFB7544F4FFC}" srcId="{CD89B4CF-8838-4A02-8ECD-BE4B98B420D2}" destId="{0543C08E-803B-460C-86A3-A6748D395164}" srcOrd="3" destOrd="0" parTransId="{5E36EB23-2867-4E6F-8853-A36769AC0082}" sibTransId="{A7C1D9A3-F758-41C3-89BB-9117400A9212}"/>
    <dgm:cxn modelId="{AAD98B09-DAEC-43F8-AB4B-2B29DEDD84F4}" type="presOf" srcId="{6415E01D-0374-4621-852C-53C11297734D}" destId="{EB6719F3-ABBC-4882-BA84-E88844D22585}" srcOrd="0" destOrd="6" presId="urn:microsoft.com/office/officeart/2005/8/layout/hList1"/>
    <dgm:cxn modelId="{C9485C0C-8A81-49AB-B1B7-A2470A0B60B5}" type="presOf" srcId="{2AA7E721-54CF-4701-B7AD-7EB7FF9B4ABA}" destId="{4D9A1A03-D8EA-469A-AB65-636583FD6B58}" srcOrd="0" destOrd="7" presId="urn:microsoft.com/office/officeart/2005/8/layout/hList1"/>
    <dgm:cxn modelId="{D0D31414-3BFF-4132-A4A2-4F18670B9900}" type="presOf" srcId="{B1B85567-D6F7-49EC-8124-EACC98A21C53}" destId="{EB6719F3-ABBC-4882-BA84-E88844D22585}" srcOrd="0" destOrd="7" presId="urn:microsoft.com/office/officeart/2005/8/layout/hList1"/>
    <dgm:cxn modelId="{9A332D17-774B-4F0E-AD38-DAB03EAB9B0D}" srcId="{8D32B72A-A028-4836-93A5-E7F305A87C75}" destId="{2F6E3E23-12B3-463D-BDFE-9D284DAFAF8C}" srcOrd="1" destOrd="0" parTransId="{40099911-20BD-4BA8-BCB7-3D5DA8147A09}" sibTransId="{5CC86F98-A2D7-4630-AB9A-D70346C22192}"/>
    <dgm:cxn modelId="{47CB191A-7B3D-42A4-BF4C-F1AA22F32A6E}" type="presOf" srcId="{C5FE53C2-EF0A-419D-B214-38B1CA12249F}" destId="{4D9A1A03-D8EA-469A-AB65-636583FD6B58}" srcOrd="0" destOrd="2" presId="urn:microsoft.com/office/officeart/2005/8/layout/hList1"/>
    <dgm:cxn modelId="{08570A20-C5D3-468B-8594-8AA36ACD1A39}" type="presOf" srcId="{1B3ED4C2-2656-41B5-8519-40AE819C8B06}" destId="{8B552884-66CB-4848-B70D-A2C1BA628B45}" srcOrd="0" destOrd="4" presId="urn:microsoft.com/office/officeart/2005/8/layout/hList1"/>
    <dgm:cxn modelId="{BDCB1E28-5301-476F-8E71-C5B976C156E6}" type="presOf" srcId="{EB7107A7-7BF1-4A12-BC91-CDACEA979392}" destId="{EB6719F3-ABBC-4882-BA84-E88844D22585}" srcOrd="0" destOrd="0" presId="urn:microsoft.com/office/officeart/2005/8/layout/hList1"/>
    <dgm:cxn modelId="{1A69332A-D521-4BAB-BAFF-5ED68DEBF3BC}" srcId="{CD89B4CF-8838-4A02-8ECD-BE4B98B420D2}" destId="{6415E01D-0374-4621-852C-53C11297734D}" srcOrd="6" destOrd="0" parTransId="{4DC3F117-BA53-46AF-8B6D-C2496391EFDA}" sibTransId="{33C52338-0597-400F-B7E6-1A395D90237E}"/>
    <dgm:cxn modelId="{27FE352B-20DD-4904-B30D-71EE62D204AD}" type="presOf" srcId="{6B076196-243A-462F-9B94-ACA741328357}" destId="{8B552884-66CB-4848-B70D-A2C1BA628B45}" srcOrd="0" destOrd="6" presId="urn:microsoft.com/office/officeart/2005/8/layout/hList1"/>
    <dgm:cxn modelId="{71FC033A-1282-4380-BBF7-07C120E8FC43}" srcId="{88C72E50-0392-45FB-9A11-5590136AA49F}" destId="{CD4739C4-43F2-48CE-9B8C-DBEE5CE8BCC0}" srcOrd="9" destOrd="0" parTransId="{FEC5DF24-B009-4341-841E-966C1DAD1A5F}" sibTransId="{50120983-F5AB-4CCB-BD76-00AA556B7189}"/>
    <dgm:cxn modelId="{2135573B-AC98-41B2-9F26-D1384BC95871}" type="presOf" srcId="{A3BEC7F0-D1DF-4994-8F43-03F5C004DFF9}" destId="{EB6719F3-ABBC-4882-BA84-E88844D22585}" srcOrd="0" destOrd="4" presId="urn:microsoft.com/office/officeart/2005/8/layout/hList1"/>
    <dgm:cxn modelId="{7A31EE3D-88E1-4A9E-938D-8A707B5BE18B}" srcId="{CD89B4CF-8838-4A02-8ECD-BE4B98B420D2}" destId="{5A011E47-6465-49EA-B533-32EACAABE75F}" srcOrd="9" destOrd="0" parTransId="{2FD16675-2D96-4C4D-8143-1B23957B1799}" sibTransId="{9658BAE4-4757-4051-83AF-ECAB4FE18AF1}"/>
    <dgm:cxn modelId="{8BE35E41-F631-4342-B4CE-C878F440E470}" type="presOf" srcId="{B1A22EEF-4013-4D92-9FAE-D7A5BCC18877}" destId="{8B552884-66CB-4848-B70D-A2C1BA628B45}" srcOrd="0" destOrd="8" presId="urn:microsoft.com/office/officeart/2005/8/layout/hList1"/>
    <dgm:cxn modelId="{3A393F43-AED7-43FD-8883-549E15DEC94C}" type="presOf" srcId="{2F6E3E23-12B3-463D-BDFE-9D284DAFAF8C}" destId="{CE371D26-59C6-415F-85A2-0F4F0DF3E66E}" srcOrd="0" destOrd="0" presId="urn:microsoft.com/office/officeart/2005/8/layout/hList1"/>
    <dgm:cxn modelId="{1D941745-9B3F-4DBF-B671-215F2B69F73F}" srcId="{2F6E3E23-12B3-463D-BDFE-9D284DAFAF8C}" destId="{45F02012-A543-4224-A132-58190F385F89}" srcOrd="7" destOrd="0" parTransId="{1445B5AD-E36E-4A8B-8928-C001857D750F}" sibTransId="{1352C60A-5357-4EAD-B12C-2CDB4226AE93}"/>
    <dgm:cxn modelId="{57B88B46-51E3-4534-8586-10CD583585B6}" srcId="{2F6E3E23-12B3-463D-BDFE-9D284DAFAF8C}" destId="{2A24D4A8-8233-47A4-BA7D-3AB299909CAA}" srcOrd="5" destOrd="0" parTransId="{ADA0ED0D-7675-4F0A-A0D4-C56B8F0BA563}" sibTransId="{CF14EF75-81D9-4705-96C4-7A23B93CB46C}"/>
    <dgm:cxn modelId="{35C28849-4AC4-4EF3-9215-C0E7D481189E}" srcId="{CD89B4CF-8838-4A02-8ECD-BE4B98B420D2}" destId="{3DF6D3A8-1412-4D37-9212-E3CF4C61642C}" srcOrd="2" destOrd="0" parTransId="{F358DDDF-12A5-4F44-847C-0E625BFD5EC6}" sibTransId="{6744C05F-FE31-4486-8F86-3DE4B4E6C8A6}"/>
    <dgm:cxn modelId="{F2B2554C-41F0-427A-AE28-571D44C3B5BC}" type="presOf" srcId="{57E0CBA9-50F5-4CA5-8CFE-869593856B1D}" destId="{8B552884-66CB-4848-B70D-A2C1BA628B45}" srcOrd="0" destOrd="1" presId="urn:microsoft.com/office/officeart/2005/8/layout/hList1"/>
    <dgm:cxn modelId="{0734F94D-159E-48CB-A034-BA0F3B2B20DC}" srcId="{2F6E3E23-12B3-463D-BDFE-9D284DAFAF8C}" destId="{B1A22EEF-4013-4D92-9FAE-D7A5BCC18877}" srcOrd="8" destOrd="0" parTransId="{FFA3D0CC-0B1F-4EAA-B8AA-C3D808F2DF5A}" sibTransId="{F9526D70-8F68-4811-8BA5-52CAEE4AB925}"/>
    <dgm:cxn modelId="{7CAFB851-536A-4978-AB68-061A7B2443EA}" type="presOf" srcId="{8A964DE5-547E-4C9C-9D1F-CD8ECADCC839}" destId="{4D9A1A03-D8EA-469A-AB65-636583FD6B58}" srcOrd="0" destOrd="3" presId="urn:microsoft.com/office/officeart/2005/8/layout/hList1"/>
    <dgm:cxn modelId="{FC85C253-4063-44CB-99DB-62AAA532F77C}" type="presOf" srcId="{D680D7BE-B840-403A-A5CE-5E502EC311A9}" destId="{8B552884-66CB-4848-B70D-A2C1BA628B45}" srcOrd="0" destOrd="2" presId="urn:microsoft.com/office/officeart/2005/8/layout/hList1"/>
    <dgm:cxn modelId="{46B40559-56A5-4C4F-935B-42DEFC3F7427}" type="presOf" srcId="{BB9377F7-11F5-4206-9A98-5F88A5484FF0}" destId="{4D9A1A03-D8EA-469A-AB65-636583FD6B58}" srcOrd="0" destOrd="4" presId="urn:microsoft.com/office/officeart/2005/8/layout/hList1"/>
    <dgm:cxn modelId="{80B0EF62-21D9-412C-BE28-69B09D0A66BA}" type="presOf" srcId="{B0CD6128-6A5A-48C2-806E-2950480BB3BB}" destId="{EB6719F3-ABBC-4882-BA84-E88844D22585}" srcOrd="0" destOrd="8" presId="urn:microsoft.com/office/officeart/2005/8/layout/hList1"/>
    <dgm:cxn modelId="{CE4EF462-4E01-4C5D-A3EF-83D4507AFCE9}" srcId="{2F6E3E23-12B3-463D-BDFE-9D284DAFAF8C}" destId="{8C98F25D-C00E-4859-9275-7AF86222F759}" srcOrd="3" destOrd="0" parTransId="{464C75E3-E26C-4F21-94A4-046080B30B30}" sibTransId="{28D09434-2FA8-4FA2-BFA0-C55FEFC7EF62}"/>
    <dgm:cxn modelId="{C21E4165-AEEA-4D05-91C4-7DEA8DCFFE5A}" type="presOf" srcId="{88C72E50-0392-45FB-9A11-5590136AA49F}" destId="{F022FE8E-AB10-439B-95F2-6BDFD3971461}" srcOrd="0" destOrd="0" presId="urn:microsoft.com/office/officeart/2005/8/layout/hList1"/>
    <dgm:cxn modelId="{E54C4669-68F5-42E0-B012-E1207BF20810}" type="presOf" srcId="{AF84BFB8-CC67-4CFE-952A-D573B562879B}" destId="{4D9A1A03-D8EA-469A-AB65-636583FD6B58}" srcOrd="0" destOrd="6" presId="urn:microsoft.com/office/officeart/2005/8/layout/hList1"/>
    <dgm:cxn modelId="{331B7570-D8E5-4916-83B8-A7437F76F895}" srcId="{88C72E50-0392-45FB-9A11-5590136AA49F}" destId="{BB9377F7-11F5-4206-9A98-5F88A5484FF0}" srcOrd="4" destOrd="0" parTransId="{51103DD1-A058-4F9C-A444-E9A90814CC7F}" sibTransId="{D6EA6991-4540-44CA-9C2C-999E6302F99F}"/>
    <dgm:cxn modelId="{ACA15174-B4E9-45D3-BFA4-51425EFFC5E9}" srcId="{CD89B4CF-8838-4A02-8ECD-BE4B98B420D2}" destId="{A3BEC7F0-D1DF-4994-8F43-03F5C004DFF9}" srcOrd="4" destOrd="0" parTransId="{013B9BA5-57A9-47E5-9EBB-F6695ECDB330}" sibTransId="{82B087C4-AB6D-40B7-AFEF-7602A6A7C751}"/>
    <dgm:cxn modelId="{5B98B37D-B574-4127-9618-A251037E498B}" type="presOf" srcId="{B5A4417B-BC22-42A1-B953-EEE9E270D18B}" destId="{4D9A1A03-D8EA-469A-AB65-636583FD6B58}" srcOrd="0" destOrd="5" presId="urn:microsoft.com/office/officeart/2005/8/layout/hList1"/>
    <dgm:cxn modelId="{56B59A7E-639B-4112-A012-C745657137D7}" type="presOf" srcId="{0543C08E-803B-460C-86A3-A6748D395164}" destId="{EB6719F3-ABBC-4882-BA84-E88844D22585}" srcOrd="0" destOrd="3" presId="urn:microsoft.com/office/officeart/2005/8/layout/hList1"/>
    <dgm:cxn modelId="{A4D18983-EB02-4B4D-A12D-A8498CF7D65E}" srcId="{CD89B4CF-8838-4A02-8ECD-BE4B98B420D2}" destId="{08C2BF86-AF0E-4DDB-B6B9-CB3F5836FBA6}" srcOrd="1" destOrd="0" parTransId="{C4CF2609-C52F-46A1-9FE4-FB14925020A2}" sibTransId="{479D4C62-817D-461C-8741-2757A64C4319}"/>
    <dgm:cxn modelId="{12D1DE84-379D-40C8-82FC-7A2001113962}" type="presOf" srcId="{D3412382-6332-4586-BA88-51B98B420AA6}" destId="{EB6719F3-ABBC-4882-BA84-E88844D22585}" srcOrd="0" destOrd="5" presId="urn:microsoft.com/office/officeart/2005/8/layout/hList1"/>
    <dgm:cxn modelId="{6DC22E87-6D9E-41EC-BCA5-D5FC92C3C275}" type="presOf" srcId="{5A011E47-6465-49EA-B533-32EACAABE75F}" destId="{EB6719F3-ABBC-4882-BA84-E88844D22585}" srcOrd="0" destOrd="9" presId="urn:microsoft.com/office/officeart/2005/8/layout/hList1"/>
    <dgm:cxn modelId="{7866C88C-8A98-437A-BE9A-5D96024D5D47}" srcId="{88C72E50-0392-45FB-9A11-5590136AA49F}" destId="{600C4376-BF87-484F-A9F6-A83CC5DD923D}" srcOrd="0" destOrd="0" parTransId="{56676742-5AEE-4C9D-869B-87997ABD607B}" sibTransId="{46514104-9B00-4805-A829-742332E1FFB9}"/>
    <dgm:cxn modelId="{1B7D5793-54BD-4ED6-8F52-6A329263F655}" srcId="{CD89B4CF-8838-4A02-8ECD-BE4B98B420D2}" destId="{B1B85567-D6F7-49EC-8124-EACC98A21C53}" srcOrd="7" destOrd="0" parTransId="{C7CED2EE-3CFC-47A7-B2CA-4A5406956976}" sibTransId="{D15FEB5C-ECCE-4612-B6F6-B04AF736372F}"/>
    <dgm:cxn modelId="{F1935893-1C6F-4BF4-8B92-4FB1A0768667}" srcId="{CD89B4CF-8838-4A02-8ECD-BE4B98B420D2}" destId="{EB7107A7-7BF1-4A12-BC91-CDACEA979392}" srcOrd="0" destOrd="0" parTransId="{E3F85F3D-5D7F-4AEE-9D61-1B7E65C92AA8}" sibTransId="{D2FEA889-71DD-475F-8311-6635D1B0E9F6}"/>
    <dgm:cxn modelId="{8EC54695-BC16-4B08-9C31-0EA6391519E2}" srcId="{CD89B4CF-8838-4A02-8ECD-BE4B98B420D2}" destId="{C64FC880-0A57-446E-8EF8-75B5D2F6FC4A}" srcOrd="10" destOrd="0" parTransId="{A8D35101-20A5-4FB6-AF12-91AD94AB31C8}" sibTransId="{4BFE6078-74B4-495F-8B74-B574EBCDFF17}"/>
    <dgm:cxn modelId="{0AA8CB96-E7C5-4EC5-9CCE-DFE6D8550D2C}" type="presOf" srcId="{600C4376-BF87-484F-A9F6-A83CC5DD923D}" destId="{4D9A1A03-D8EA-469A-AB65-636583FD6B58}" srcOrd="0" destOrd="0" presId="urn:microsoft.com/office/officeart/2005/8/layout/hList1"/>
    <dgm:cxn modelId="{21A6AD9E-94EC-4EDD-8F02-CAF7EEBC16E1}" srcId="{CD89B4CF-8838-4A02-8ECD-BE4B98B420D2}" destId="{B0CD6128-6A5A-48C2-806E-2950480BB3BB}" srcOrd="8" destOrd="0" parTransId="{2F26B20B-BC1B-41A1-8F0C-F47026848F48}" sibTransId="{F47D7F76-08B1-4DBB-B4F1-240323BECF00}"/>
    <dgm:cxn modelId="{B2C9E6A1-6FA9-4387-A0AF-CDAC9BAC44DE}" type="presOf" srcId="{CD89B4CF-8838-4A02-8ECD-BE4B98B420D2}" destId="{9FB2600A-1361-4E61-A3F0-DD1CF900D7FE}" srcOrd="0" destOrd="0" presId="urn:microsoft.com/office/officeart/2005/8/layout/hList1"/>
    <dgm:cxn modelId="{3EC582A3-D5C2-4598-BCF0-FC7D0EA37DAE}" type="presOf" srcId="{F2CC0D3D-3F43-4DEB-AE22-069FD5D3E916}" destId="{4D9A1A03-D8EA-469A-AB65-636583FD6B58}" srcOrd="0" destOrd="8" presId="urn:microsoft.com/office/officeart/2005/8/layout/hList1"/>
    <dgm:cxn modelId="{67EDCBA5-2D0A-4674-9C37-1132D141BCBE}" srcId="{88C72E50-0392-45FB-9A11-5590136AA49F}" destId="{2AA7E721-54CF-4701-B7AD-7EB7FF9B4ABA}" srcOrd="7" destOrd="0" parTransId="{F7391496-356D-415E-8C5D-30EFD36708A8}" sibTransId="{A362ABCA-7B54-4E54-BDFF-F1A514D7BEBD}"/>
    <dgm:cxn modelId="{A5F552A9-5183-4BB4-B005-66C4D892F280}" type="presOf" srcId="{45F02012-A543-4224-A132-58190F385F89}" destId="{8B552884-66CB-4848-B70D-A2C1BA628B45}" srcOrd="0" destOrd="7" presId="urn:microsoft.com/office/officeart/2005/8/layout/hList1"/>
    <dgm:cxn modelId="{3510A4AB-1CAF-4404-A692-CFA5FD1A5252}" srcId="{88C72E50-0392-45FB-9A11-5590136AA49F}" destId="{C5FE53C2-EF0A-419D-B214-38B1CA12249F}" srcOrd="2" destOrd="0" parTransId="{6DD07723-4D7A-4FBB-A5EF-6C6A94B2717C}" sibTransId="{79E3F363-F818-45C9-B588-AF76908DFBDA}"/>
    <dgm:cxn modelId="{47B572B1-7F82-4A38-9F05-97BC309D6064}" srcId="{2F6E3E23-12B3-463D-BDFE-9D284DAFAF8C}" destId="{57E0CBA9-50F5-4CA5-8CFE-869593856B1D}" srcOrd="1" destOrd="0" parTransId="{07C1A4C4-9A61-4588-A4C6-48961AA5885F}" sibTransId="{260B3150-7850-4AF2-BE93-ECF5AA536CEA}"/>
    <dgm:cxn modelId="{822A9BB6-BE13-4616-A9F4-7D2B8638AC43}" srcId="{8D32B72A-A028-4836-93A5-E7F305A87C75}" destId="{88C72E50-0392-45FB-9A11-5590136AA49F}" srcOrd="2" destOrd="0" parTransId="{EA096ADF-A991-4F21-B4D5-E3FB8358BCEE}" sibTransId="{60B3B531-87A8-420C-A8CF-7CA9D3753D74}"/>
    <dgm:cxn modelId="{576C50B8-95C8-43DE-9964-224CADB97C9A}" srcId="{88C72E50-0392-45FB-9A11-5590136AA49F}" destId="{8A964DE5-547E-4C9C-9D1F-CD8ECADCC839}" srcOrd="3" destOrd="0" parTransId="{9D01E0D8-8C00-4491-BCEE-74AB320AEEAB}" sibTransId="{000B0C00-FDB9-4661-BABE-D0FEFB7F2E4C}"/>
    <dgm:cxn modelId="{5E5E3EBA-7DDC-4613-A49F-72955B268D6B}" type="presOf" srcId="{8C98F25D-C00E-4859-9275-7AF86222F759}" destId="{8B552884-66CB-4848-B70D-A2C1BA628B45}" srcOrd="0" destOrd="3" presId="urn:microsoft.com/office/officeart/2005/8/layout/hList1"/>
    <dgm:cxn modelId="{16181ABD-52B4-4546-8804-462167DAAEF0}" srcId="{2F6E3E23-12B3-463D-BDFE-9D284DAFAF8C}" destId="{6B076196-243A-462F-9B94-ACA741328357}" srcOrd="6" destOrd="0" parTransId="{9025BD9E-92C1-4C0D-90A4-A0407C087341}" sibTransId="{93E04236-7CEF-4C84-8182-722294347D65}"/>
    <dgm:cxn modelId="{4D097EC6-97DB-47B8-9021-0D4705C0446C}" type="presOf" srcId="{2A24D4A8-8233-47A4-BA7D-3AB299909CAA}" destId="{8B552884-66CB-4848-B70D-A2C1BA628B45}" srcOrd="0" destOrd="5" presId="urn:microsoft.com/office/officeart/2005/8/layout/hList1"/>
    <dgm:cxn modelId="{EE38D0C6-5918-4075-AD71-3AFBBC34B1B4}" type="presOf" srcId="{3DF6D3A8-1412-4D37-9212-E3CF4C61642C}" destId="{EB6719F3-ABBC-4882-BA84-E88844D22585}" srcOrd="0" destOrd="2" presId="urn:microsoft.com/office/officeart/2005/8/layout/hList1"/>
    <dgm:cxn modelId="{012A4EC9-55C6-4AE6-8441-E2EFC346820B}" srcId="{88C72E50-0392-45FB-9A11-5590136AA49F}" destId="{3F5B4768-9F9B-436E-B397-9BBB44189C86}" srcOrd="1" destOrd="0" parTransId="{78BF01C1-CD3F-4519-91D4-FFFCCE12ABE0}" sibTransId="{E958CAB0-48CD-48EC-96A9-5169F922979C}"/>
    <dgm:cxn modelId="{6A30D9CD-DCD3-42BB-955F-D09650F6DBC8}" srcId="{88C72E50-0392-45FB-9A11-5590136AA49F}" destId="{1EE0757F-C18D-41E9-A904-9D9AA80C6459}" srcOrd="10" destOrd="0" parTransId="{D7D6F28B-79CD-4DA7-9D16-2ED83A086653}" sibTransId="{F0AB7463-5363-4453-8FCC-7E578D4D086F}"/>
    <dgm:cxn modelId="{A3B54FCE-68E9-4A75-98A5-97059224C0FF}" srcId="{88C72E50-0392-45FB-9A11-5590136AA49F}" destId="{AF84BFB8-CC67-4CFE-952A-D573B562879B}" srcOrd="6" destOrd="0" parTransId="{F988A7A4-1A93-48CC-9B49-0F805CAA435F}" sibTransId="{C0C71888-91F8-4D1F-A2B3-08F0E14C6C6F}"/>
    <dgm:cxn modelId="{2A1984D0-8419-4112-9249-DA70783701B5}" srcId="{2F6E3E23-12B3-463D-BDFE-9D284DAFAF8C}" destId="{1B3ED4C2-2656-41B5-8519-40AE819C8B06}" srcOrd="4" destOrd="0" parTransId="{AF5CBCBE-85FA-4AF2-B1E5-95F9075F3EF7}" sibTransId="{863427D6-684B-4E6F-8A29-70BD9F9BEBA1}"/>
    <dgm:cxn modelId="{17CFD2D0-A0F3-4153-8C40-DFEE316759A3}" type="presOf" srcId="{C64FC880-0A57-446E-8EF8-75B5D2F6FC4A}" destId="{EB6719F3-ABBC-4882-BA84-E88844D22585}" srcOrd="0" destOrd="10" presId="urn:microsoft.com/office/officeart/2005/8/layout/hList1"/>
    <dgm:cxn modelId="{CD7908DC-25B4-4B5D-BEC3-48B0ED440F8C}" srcId="{8D32B72A-A028-4836-93A5-E7F305A87C75}" destId="{CD89B4CF-8838-4A02-8ECD-BE4B98B420D2}" srcOrd="0" destOrd="0" parTransId="{CBACD2DF-E5C3-4132-8778-90F4A138A5B7}" sibTransId="{36DFD911-369C-4CD3-80EE-66A120083BD0}"/>
    <dgm:cxn modelId="{65CA9CDF-484A-478B-8170-CADD63E20EB9}" type="presOf" srcId="{9BF7A7BA-0211-49B8-A8EE-DECD6060F161}" destId="{8B552884-66CB-4848-B70D-A2C1BA628B45}" srcOrd="0" destOrd="0" presId="urn:microsoft.com/office/officeart/2005/8/layout/hList1"/>
    <dgm:cxn modelId="{759705E8-8633-4D7B-8BAE-2A89532DE523}" srcId="{2F6E3E23-12B3-463D-BDFE-9D284DAFAF8C}" destId="{9BF7A7BA-0211-49B8-A8EE-DECD6060F161}" srcOrd="0" destOrd="0" parTransId="{6D027768-E33E-4C8A-BD82-97B1A104E7CB}" sibTransId="{31C1BDCE-F587-4DA3-A681-D173D7A474F4}"/>
    <dgm:cxn modelId="{D6F47BEF-873B-44CD-9B92-0BF98AA2304D}" type="presOf" srcId="{3F5B4768-9F9B-436E-B397-9BBB44189C86}" destId="{4D9A1A03-D8EA-469A-AB65-636583FD6B58}" srcOrd="0" destOrd="1" presId="urn:microsoft.com/office/officeart/2005/8/layout/hList1"/>
    <dgm:cxn modelId="{2188FBEF-4942-482A-9D68-121BA30720D1}" srcId="{CD89B4CF-8838-4A02-8ECD-BE4B98B420D2}" destId="{D3412382-6332-4586-BA88-51B98B420AA6}" srcOrd="5" destOrd="0" parTransId="{859B3A13-64FA-4D45-B6E4-C5C6A5F6D4B5}" sibTransId="{3A11AFCF-91CF-442A-8A61-F65A07F9B056}"/>
    <dgm:cxn modelId="{36A3A5F1-2E89-4F94-8DDD-69053A3D6D93}" type="presOf" srcId="{08C2BF86-AF0E-4DDB-B6B9-CB3F5836FBA6}" destId="{EB6719F3-ABBC-4882-BA84-E88844D22585}" srcOrd="0" destOrd="1" presId="urn:microsoft.com/office/officeart/2005/8/layout/hList1"/>
    <dgm:cxn modelId="{C3EA33F2-46E9-4203-ACBC-7D6034C8AFFE}" type="presOf" srcId="{CD4739C4-43F2-48CE-9B8C-DBEE5CE8BCC0}" destId="{4D9A1A03-D8EA-469A-AB65-636583FD6B58}" srcOrd="0" destOrd="9" presId="urn:microsoft.com/office/officeart/2005/8/layout/hList1"/>
    <dgm:cxn modelId="{1AB001F8-0F4F-4A50-A942-DF8F6C31E663}" type="presOf" srcId="{1EE0757F-C18D-41E9-A904-9D9AA80C6459}" destId="{4D9A1A03-D8EA-469A-AB65-636583FD6B58}" srcOrd="0" destOrd="10" presId="urn:microsoft.com/office/officeart/2005/8/layout/hList1"/>
    <dgm:cxn modelId="{F451F7FA-10FC-4247-961D-1237F8A633C1}" srcId="{88C72E50-0392-45FB-9A11-5590136AA49F}" destId="{F2CC0D3D-3F43-4DEB-AE22-069FD5D3E916}" srcOrd="8" destOrd="0" parTransId="{860B89E4-3514-4098-BBBF-14E73ABB41DB}" sibTransId="{5F12F8F3-8DEA-4AA4-A957-A405A4C62431}"/>
    <dgm:cxn modelId="{5620E5FB-3861-4AB1-9798-1963159D038F}" type="presOf" srcId="{8D32B72A-A028-4836-93A5-E7F305A87C75}" destId="{83895A47-F52C-4FCC-9F6B-14716A07B6C7}" srcOrd="0" destOrd="0" presId="urn:microsoft.com/office/officeart/2005/8/layout/hList1"/>
    <dgm:cxn modelId="{88A69C4F-7596-4EA6-8FBC-5F3028E44113}" type="presParOf" srcId="{83895A47-F52C-4FCC-9F6B-14716A07B6C7}" destId="{6E96F6EB-3136-4B26-AB2C-3BC636251F42}" srcOrd="0" destOrd="0" presId="urn:microsoft.com/office/officeart/2005/8/layout/hList1"/>
    <dgm:cxn modelId="{1707E7EB-A1BA-4B40-9E05-A6BEBF2C4064}" type="presParOf" srcId="{6E96F6EB-3136-4B26-AB2C-3BC636251F42}" destId="{9FB2600A-1361-4E61-A3F0-DD1CF900D7FE}" srcOrd="0" destOrd="0" presId="urn:microsoft.com/office/officeart/2005/8/layout/hList1"/>
    <dgm:cxn modelId="{E3E023AB-B885-4779-83FB-6F9EF7F8AADC}" type="presParOf" srcId="{6E96F6EB-3136-4B26-AB2C-3BC636251F42}" destId="{EB6719F3-ABBC-4882-BA84-E88844D22585}" srcOrd="1" destOrd="0" presId="urn:microsoft.com/office/officeart/2005/8/layout/hList1"/>
    <dgm:cxn modelId="{19460CDE-D5EB-4415-908A-9D7E1AF31857}" type="presParOf" srcId="{83895A47-F52C-4FCC-9F6B-14716A07B6C7}" destId="{09BB451D-D8CD-4AB6-BAC9-364A1FAC7697}" srcOrd="1" destOrd="0" presId="urn:microsoft.com/office/officeart/2005/8/layout/hList1"/>
    <dgm:cxn modelId="{CB05DE2C-FBF9-4778-AC96-DCA4B673D234}" type="presParOf" srcId="{83895A47-F52C-4FCC-9F6B-14716A07B6C7}" destId="{90850210-2EF2-4592-8D5F-41D11C551809}" srcOrd="2" destOrd="0" presId="urn:microsoft.com/office/officeart/2005/8/layout/hList1"/>
    <dgm:cxn modelId="{656881A0-37E6-4C75-A82B-104DA3385137}" type="presParOf" srcId="{90850210-2EF2-4592-8D5F-41D11C551809}" destId="{CE371D26-59C6-415F-85A2-0F4F0DF3E66E}" srcOrd="0" destOrd="0" presId="urn:microsoft.com/office/officeart/2005/8/layout/hList1"/>
    <dgm:cxn modelId="{03A00AB0-594B-4DA3-BE87-7578E595E804}" type="presParOf" srcId="{90850210-2EF2-4592-8D5F-41D11C551809}" destId="{8B552884-66CB-4848-B70D-A2C1BA628B45}" srcOrd="1" destOrd="0" presId="urn:microsoft.com/office/officeart/2005/8/layout/hList1"/>
    <dgm:cxn modelId="{A1AE5E29-1F10-4C24-A13B-66BA4B8B3F26}" type="presParOf" srcId="{83895A47-F52C-4FCC-9F6B-14716A07B6C7}" destId="{B9951E2C-F764-4F0A-8526-79D96191AE90}" srcOrd="3" destOrd="0" presId="urn:microsoft.com/office/officeart/2005/8/layout/hList1"/>
    <dgm:cxn modelId="{51EA1B19-D8C5-44EE-AE4C-E39F95C1EC3A}" type="presParOf" srcId="{83895A47-F52C-4FCC-9F6B-14716A07B6C7}" destId="{6B4FD636-FB47-4CF2-8D2A-05E15F108709}" srcOrd="4" destOrd="0" presId="urn:microsoft.com/office/officeart/2005/8/layout/hList1"/>
    <dgm:cxn modelId="{8B0B20FD-4CE1-40F5-B8D8-541DFE9B6D5F}" type="presParOf" srcId="{6B4FD636-FB47-4CF2-8D2A-05E15F108709}" destId="{F022FE8E-AB10-439B-95F2-6BDFD3971461}" srcOrd="0" destOrd="0" presId="urn:microsoft.com/office/officeart/2005/8/layout/hList1"/>
    <dgm:cxn modelId="{98068AC5-993B-4DED-A009-01AE000B73A5}" type="presParOf" srcId="{6B4FD636-FB47-4CF2-8D2A-05E15F108709}" destId="{4D9A1A03-D8EA-469A-AB65-636583FD6B5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2600A-1361-4E61-A3F0-DD1CF900D7FE}">
      <dsp:nvSpPr>
        <dsp:cNvPr id="0" name=""/>
        <dsp:cNvSpPr/>
      </dsp:nvSpPr>
      <dsp:spPr>
        <a:xfrm>
          <a:off x="2306" y="537925"/>
          <a:ext cx="2248681" cy="316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da-DK" sz="1100" kern="1200" dirty="0"/>
            <a:t>Politik</a:t>
          </a:r>
        </a:p>
      </dsp:txBody>
      <dsp:txXfrm>
        <a:off x="2306" y="537925"/>
        <a:ext cx="2248681" cy="316800"/>
      </dsp:txXfrm>
    </dsp:sp>
    <dsp:sp modelId="{EB6719F3-ABBC-4882-BA84-E88844D22585}">
      <dsp:nvSpPr>
        <dsp:cNvPr id="0" name=""/>
        <dsp:cNvSpPr/>
      </dsp:nvSpPr>
      <dsp:spPr>
        <a:xfrm>
          <a:off x="2306" y="854725"/>
          <a:ext cx="2248681" cy="25665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da-DK" sz="1100" kern="1200" dirty="0"/>
            <a:t>Sikre ejernes interesser</a:t>
          </a:r>
        </a:p>
        <a:p>
          <a:pPr marL="57150" lvl="1" indent="-57150" algn="l" defTabSz="488950">
            <a:lnSpc>
              <a:spcPct val="90000"/>
            </a:lnSpc>
            <a:spcBef>
              <a:spcPct val="0"/>
            </a:spcBef>
            <a:spcAft>
              <a:spcPct val="15000"/>
            </a:spcAft>
            <a:buChar char="•"/>
          </a:pPr>
          <a:endParaRPr lang="da-DK" sz="1100" kern="1200" dirty="0"/>
        </a:p>
        <a:p>
          <a:pPr marL="57150" lvl="1" indent="-57150" algn="l" defTabSz="488950">
            <a:lnSpc>
              <a:spcPct val="90000"/>
            </a:lnSpc>
            <a:spcBef>
              <a:spcPct val="0"/>
            </a:spcBef>
            <a:spcAft>
              <a:spcPct val="15000"/>
            </a:spcAft>
            <a:buChar char="•"/>
          </a:pPr>
          <a:r>
            <a:rPr lang="da-DK" sz="1100" kern="1200" dirty="0"/>
            <a:t>Udvikle politik</a:t>
          </a:r>
        </a:p>
        <a:p>
          <a:pPr marL="57150" lvl="1" indent="-57150" algn="l" defTabSz="488950">
            <a:lnSpc>
              <a:spcPct val="90000"/>
            </a:lnSpc>
            <a:spcBef>
              <a:spcPct val="0"/>
            </a:spcBef>
            <a:spcAft>
              <a:spcPct val="15000"/>
            </a:spcAft>
            <a:buChar char="•"/>
          </a:pPr>
          <a:endParaRPr lang="da-DK" sz="1100" kern="1200" dirty="0"/>
        </a:p>
        <a:p>
          <a:pPr marL="57150" lvl="1" indent="-57150" algn="l" defTabSz="488950">
            <a:lnSpc>
              <a:spcPct val="90000"/>
            </a:lnSpc>
            <a:spcBef>
              <a:spcPct val="0"/>
            </a:spcBef>
            <a:spcAft>
              <a:spcPct val="15000"/>
            </a:spcAft>
            <a:buChar char="•"/>
          </a:pPr>
          <a:r>
            <a:rPr lang="da-DK" sz="1100" kern="1200" dirty="0"/>
            <a:t>Monitorere og påvirke regulatoriske rammer</a:t>
          </a:r>
        </a:p>
        <a:p>
          <a:pPr marL="57150" lvl="1" indent="-57150" algn="l" defTabSz="488950">
            <a:lnSpc>
              <a:spcPct val="90000"/>
            </a:lnSpc>
            <a:spcBef>
              <a:spcPct val="0"/>
            </a:spcBef>
            <a:spcAft>
              <a:spcPct val="15000"/>
            </a:spcAft>
            <a:buChar char="•"/>
          </a:pPr>
          <a:endParaRPr lang="da-DK" sz="1100" kern="1200" dirty="0"/>
        </a:p>
        <a:p>
          <a:pPr marL="57150" lvl="1" indent="-57150" algn="l" defTabSz="488950">
            <a:lnSpc>
              <a:spcPct val="90000"/>
            </a:lnSpc>
            <a:spcBef>
              <a:spcPct val="0"/>
            </a:spcBef>
            <a:spcAft>
              <a:spcPct val="15000"/>
            </a:spcAft>
            <a:buChar char="•"/>
          </a:pPr>
          <a:r>
            <a:rPr lang="da-DK" sz="1100" kern="1200" dirty="0"/>
            <a:t>Opbygge og pleje strategiske stakeholder relationer</a:t>
          </a:r>
        </a:p>
        <a:p>
          <a:pPr marL="57150" lvl="1" indent="-57150" algn="l" defTabSz="488950">
            <a:lnSpc>
              <a:spcPct val="90000"/>
            </a:lnSpc>
            <a:spcBef>
              <a:spcPct val="0"/>
            </a:spcBef>
            <a:spcAft>
              <a:spcPct val="15000"/>
            </a:spcAft>
            <a:buChar char="•"/>
          </a:pPr>
          <a:endParaRPr lang="da-DK" sz="1100" kern="1200" dirty="0"/>
        </a:p>
        <a:p>
          <a:pPr marL="57150" lvl="1" indent="-57150" algn="l" defTabSz="488950">
            <a:lnSpc>
              <a:spcPct val="90000"/>
            </a:lnSpc>
            <a:spcBef>
              <a:spcPct val="0"/>
            </a:spcBef>
            <a:spcAft>
              <a:spcPct val="15000"/>
            </a:spcAft>
            <a:buChar char="•"/>
          </a:pPr>
          <a:endParaRPr lang="da-DK" sz="1100" kern="1200" dirty="0"/>
        </a:p>
        <a:p>
          <a:pPr marL="57150" lvl="1" indent="-57150" algn="l" defTabSz="488950">
            <a:lnSpc>
              <a:spcPct val="90000"/>
            </a:lnSpc>
            <a:spcBef>
              <a:spcPct val="0"/>
            </a:spcBef>
            <a:spcAft>
              <a:spcPct val="15000"/>
            </a:spcAft>
            <a:buChar char="•"/>
          </a:pPr>
          <a:endParaRPr lang="da-DK" sz="1100" kern="1200" dirty="0"/>
        </a:p>
        <a:p>
          <a:pPr marL="57150" lvl="1" indent="-57150" algn="l" defTabSz="488950">
            <a:lnSpc>
              <a:spcPct val="90000"/>
            </a:lnSpc>
            <a:spcBef>
              <a:spcPct val="0"/>
            </a:spcBef>
            <a:spcAft>
              <a:spcPct val="15000"/>
            </a:spcAft>
            <a:buChar char="•"/>
          </a:pPr>
          <a:endParaRPr lang="da-DK" sz="1100" kern="1200" dirty="0"/>
        </a:p>
      </dsp:txBody>
      <dsp:txXfrm>
        <a:off x="2306" y="854725"/>
        <a:ext cx="2248681" cy="2566575"/>
      </dsp:txXfrm>
    </dsp:sp>
    <dsp:sp modelId="{CE371D26-59C6-415F-85A2-0F4F0DF3E66E}">
      <dsp:nvSpPr>
        <dsp:cNvPr id="0" name=""/>
        <dsp:cNvSpPr/>
      </dsp:nvSpPr>
      <dsp:spPr>
        <a:xfrm>
          <a:off x="2565802" y="537925"/>
          <a:ext cx="2248681" cy="316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da-DK" sz="1100" kern="1200" dirty="0"/>
            <a:t>Medlemsservice</a:t>
          </a:r>
        </a:p>
      </dsp:txBody>
      <dsp:txXfrm>
        <a:off x="2565802" y="537925"/>
        <a:ext cx="2248681" cy="316800"/>
      </dsp:txXfrm>
    </dsp:sp>
    <dsp:sp modelId="{8B552884-66CB-4848-B70D-A2C1BA628B45}">
      <dsp:nvSpPr>
        <dsp:cNvPr id="0" name=""/>
        <dsp:cNvSpPr/>
      </dsp:nvSpPr>
      <dsp:spPr>
        <a:xfrm>
          <a:off x="2565802" y="854725"/>
          <a:ext cx="2248681" cy="25665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da-DK" sz="1100" kern="1200" dirty="0"/>
            <a:t>SKAT  (opmåling af bygninger, </a:t>
          </a:r>
          <a:r>
            <a:rPr lang="da-DK" sz="1100" kern="1200" dirty="0" err="1"/>
            <a:t>beregnin,m</a:t>
          </a:r>
          <a:r>
            <a:rPr lang="da-DK" sz="1100" kern="1200" dirty="0"/>
            <a:t> indberetning)</a:t>
          </a:r>
        </a:p>
        <a:p>
          <a:pPr marL="57150" lvl="1" indent="-57150" algn="l" defTabSz="488950">
            <a:lnSpc>
              <a:spcPct val="90000"/>
            </a:lnSpc>
            <a:spcBef>
              <a:spcPct val="0"/>
            </a:spcBef>
            <a:spcAft>
              <a:spcPct val="15000"/>
            </a:spcAft>
            <a:buChar char="•"/>
          </a:pPr>
          <a:endParaRPr lang="da-DK" sz="1100" kern="1200" dirty="0"/>
        </a:p>
        <a:p>
          <a:pPr marL="57150" lvl="1" indent="-57150" algn="l" defTabSz="488950">
            <a:lnSpc>
              <a:spcPct val="90000"/>
            </a:lnSpc>
            <a:spcBef>
              <a:spcPct val="0"/>
            </a:spcBef>
            <a:spcAft>
              <a:spcPct val="15000"/>
            </a:spcAft>
            <a:buChar char="•"/>
          </a:pPr>
          <a:r>
            <a:rPr lang="da-DK" sz="1100" kern="1200" dirty="0"/>
            <a:t>Rådgivning om jura, arkitektur, forsikring, økonomi/fonde, myndighed/ sagsbehandling, køb/salg</a:t>
          </a:r>
        </a:p>
        <a:p>
          <a:pPr marL="57150" lvl="1" indent="-57150" algn="l" defTabSz="488950">
            <a:lnSpc>
              <a:spcPct val="90000"/>
            </a:lnSpc>
            <a:spcBef>
              <a:spcPct val="0"/>
            </a:spcBef>
            <a:spcAft>
              <a:spcPct val="15000"/>
            </a:spcAft>
            <a:buChar char="•"/>
          </a:pPr>
          <a:endParaRPr lang="da-DK" sz="1100" kern="1200" dirty="0"/>
        </a:p>
        <a:p>
          <a:pPr marL="57150" lvl="1" indent="-57150" algn="l" defTabSz="488950">
            <a:lnSpc>
              <a:spcPct val="90000"/>
            </a:lnSpc>
            <a:spcBef>
              <a:spcPct val="0"/>
            </a:spcBef>
            <a:spcAft>
              <a:spcPct val="15000"/>
            </a:spcAft>
            <a:buChar char="•"/>
          </a:pPr>
          <a:r>
            <a:rPr lang="da-DK" sz="1100" kern="1200" dirty="0"/>
            <a:t>Rabatordninger</a:t>
          </a:r>
        </a:p>
        <a:p>
          <a:pPr marL="57150" lvl="1" indent="-57150" algn="l" defTabSz="488950">
            <a:lnSpc>
              <a:spcPct val="90000"/>
            </a:lnSpc>
            <a:spcBef>
              <a:spcPct val="0"/>
            </a:spcBef>
            <a:spcAft>
              <a:spcPct val="15000"/>
            </a:spcAft>
            <a:buChar char="•"/>
          </a:pPr>
          <a:endParaRPr lang="da-DK" sz="1100" kern="1200" dirty="0"/>
        </a:p>
        <a:p>
          <a:pPr marL="57150" lvl="1" indent="-57150" algn="l" defTabSz="488950">
            <a:lnSpc>
              <a:spcPct val="90000"/>
            </a:lnSpc>
            <a:spcBef>
              <a:spcPct val="0"/>
            </a:spcBef>
            <a:spcAft>
              <a:spcPct val="15000"/>
            </a:spcAft>
            <a:buChar char="•"/>
          </a:pPr>
          <a:r>
            <a:rPr lang="da-DK" sz="1100" kern="1200" dirty="0"/>
            <a:t>Studieture</a:t>
          </a:r>
        </a:p>
        <a:p>
          <a:pPr marL="57150" lvl="1" indent="-57150" algn="l" defTabSz="488950">
            <a:lnSpc>
              <a:spcPct val="90000"/>
            </a:lnSpc>
            <a:spcBef>
              <a:spcPct val="0"/>
            </a:spcBef>
            <a:spcAft>
              <a:spcPct val="15000"/>
            </a:spcAft>
            <a:buChar char="•"/>
          </a:pPr>
          <a:endParaRPr lang="da-DK" sz="1100" kern="1200" dirty="0"/>
        </a:p>
        <a:p>
          <a:pPr marL="57150" lvl="1" indent="-57150" algn="l" defTabSz="488950">
            <a:lnSpc>
              <a:spcPct val="90000"/>
            </a:lnSpc>
            <a:spcBef>
              <a:spcPct val="0"/>
            </a:spcBef>
            <a:spcAft>
              <a:spcPct val="15000"/>
            </a:spcAft>
            <a:buChar char="•"/>
          </a:pPr>
          <a:endParaRPr lang="da-DK" sz="1100" kern="1200" dirty="0"/>
        </a:p>
      </dsp:txBody>
      <dsp:txXfrm>
        <a:off x="2565802" y="854725"/>
        <a:ext cx="2248681" cy="2566575"/>
      </dsp:txXfrm>
    </dsp:sp>
    <dsp:sp modelId="{F022FE8E-AB10-439B-95F2-6BDFD3971461}">
      <dsp:nvSpPr>
        <dsp:cNvPr id="0" name=""/>
        <dsp:cNvSpPr/>
      </dsp:nvSpPr>
      <dsp:spPr>
        <a:xfrm>
          <a:off x="5129299" y="537925"/>
          <a:ext cx="2248681" cy="316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da-DK" sz="1100" kern="1200" dirty="0"/>
            <a:t>Branding</a:t>
          </a:r>
        </a:p>
      </dsp:txBody>
      <dsp:txXfrm>
        <a:off x="5129299" y="537925"/>
        <a:ext cx="2248681" cy="316800"/>
      </dsp:txXfrm>
    </dsp:sp>
    <dsp:sp modelId="{4D9A1A03-D8EA-469A-AB65-636583FD6B58}">
      <dsp:nvSpPr>
        <dsp:cNvPr id="0" name=""/>
        <dsp:cNvSpPr/>
      </dsp:nvSpPr>
      <dsp:spPr>
        <a:xfrm>
          <a:off x="5129299" y="854725"/>
          <a:ext cx="2248681" cy="25665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da-DK" sz="1100" kern="1200" dirty="0"/>
            <a:t>Nyhedsbrev</a:t>
          </a:r>
        </a:p>
        <a:p>
          <a:pPr marL="57150" lvl="1" indent="-57150" algn="l" defTabSz="488950">
            <a:lnSpc>
              <a:spcPct val="90000"/>
            </a:lnSpc>
            <a:spcBef>
              <a:spcPct val="0"/>
            </a:spcBef>
            <a:spcAft>
              <a:spcPct val="15000"/>
            </a:spcAft>
            <a:buChar char="•"/>
          </a:pPr>
          <a:r>
            <a:rPr lang="da-DK" sz="1100" kern="1200" dirty="0"/>
            <a:t>2 årlige magasiner</a:t>
          </a:r>
        </a:p>
        <a:p>
          <a:pPr marL="57150" lvl="1" indent="-57150" algn="l" defTabSz="488950">
            <a:lnSpc>
              <a:spcPct val="90000"/>
            </a:lnSpc>
            <a:spcBef>
              <a:spcPct val="0"/>
            </a:spcBef>
            <a:spcAft>
              <a:spcPct val="15000"/>
            </a:spcAft>
            <a:buChar char="•"/>
          </a:pPr>
          <a:r>
            <a:rPr lang="da-DK" sz="1100" kern="1200" dirty="0"/>
            <a:t>1 årsskrift</a:t>
          </a:r>
        </a:p>
        <a:p>
          <a:pPr marL="57150" lvl="1" indent="-57150" algn="l" defTabSz="488950">
            <a:lnSpc>
              <a:spcPct val="90000"/>
            </a:lnSpc>
            <a:spcBef>
              <a:spcPct val="0"/>
            </a:spcBef>
            <a:spcAft>
              <a:spcPct val="15000"/>
            </a:spcAft>
            <a:buChar char="•"/>
          </a:pPr>
          <a:r>
            <a:rPr lang="da-DK" sz="1100" kern="1200" dirty="0"/>
            <a:t>Sociale Medier</a:t>
          </a:r>
        </a:p>
        <a:p>
          <a:pPr marL="57150" lvl="1" indent="-57150" algn="l" defTabSz="488950">
            <a:lnSpc>
              <a:spcPct val="90000"/>
            </a:lnSpc>
            <a:spcBef>
              <a:spcPct val="0"/>
            </a:spcBef>
            <a:spcAft>
              <a:spcPct val="15000"/>
            </a:spcAft>
            <a:buChar char="•"/>
          </a:pPr>
          <a:r>
            <a:rPr lang="da-DK" sz="1100" kern="1200" dirty="0"/>
            <a:t>Inspiration/folkesagen</a:t>
          </a:r>
        </a:p>
        <a:p>
          <a:pPr marL="57150" lvl="1" indent="-57150" algn="l" defTabSz="488950">
            <a:lnSpc>
              <a:spcPct val="90000"/>
            </a:lnSpc>
            <a:spcBef>
              <a:spcPct val="0"/>
            </a:spcBef>
            <a:spcAft>
              <a:spcPct val="15000"/>
            </a:spcAft>
            <a:buChar char="•"/>
          </a:pPr>
          <a:r>
            <a:rPr lang="da-DK" sz="1100" kern="1200" dirty="0"/>
            <a:t>Bevaringsguides/byggestil</a:t>
          </a:r>
        </a:p>
        <a:p>
          <a:pPr marL="57150" lvl="1" indent="-57150" algn="l" defTabSz="488950">
            <a:lnSpc>
              <a:spcPct val="90000"/>
            </a:lnSpc>
            <a:spcBef>
              <a:spcPct val="0"/>
            </a:spcBef>
            <a:spcAft>
              <a:spcPct val="15000"/>
            </a:spcAft>
            <a:buChar char="•"/>
          </a:pPr>
          <a:r>
            <a:rPr lang="da-DK" sz="1100" kern="1200" dirty="0"/>
            <a:t>Energiguide</a:t>
          </a:r>
        </a:p>
        <a:p>
          <a:pPr marL="57150" lvl="1" indent="-57150" algn="l" defTabSz="488950">
            <a:lnSpc>
              <a:spcPct val="90000"/>
            </a:lnSpc>
            <a:spcBef>
              <a:spcPct val="0"/>
            </a:spcBef>
            <a:spcAft>
              <a:spcPct val="15000"/>
            </a:spcAft>
            <a:buChar char="•"/>
          </a:pPr>
          <a:r>
            <a:rPr lang="da-DK" sz="1100" kern="1200" dirty="0"/>
            <a:t>Forebyggelsesguide</a:t>
          </a:r>
        </a:p>
        <a:p>
          <a:pPr marL="57150" lvl="1" indent="-57150" algn="l" defTabSz="488950">
            <a:lnSpc>
              <a:spcPct val="90000"/>
            </a:lnSpc>
            <a:spcBef>
              <a:spcPct val="0"/>
            </a:spcBef>
            <a:spcAft>
              <a:spcPct val="15000"/>
            </a:spcAft>
            <a:buChar char="•"/>
          </a:pPr>
          <a:r>
            <a:rPr lang="da-DK" sz="1100" kern="1200" dirty="0"/>
            <a:t>Guide om traditionelle materialer</a:t>
          </a:r>
        </a:p>
        <a:p>
          <a:pPr marL="57150" lvl="1" indent="-57150" algn="l" defTabSz="488950">
            <a:lnSpc>
              <a:spcPct val="90000"/>
            </a:lnSpc>
            <a:spcBef>
              <a:spcPct val="0"/>
            </a:spcBef>
            <a:spcAft>
              <a:spcPct val="15000"/>
            </a:spcAft>
            <a:buChar char="•"/>
          </a:pPr>
          <a:r>
            <a:rPr lang="da-DK" sz="1100" kern="1200" dirty="0"/>
            <a:t>CSR: Vestindien projektet</a:t>
          </a:r>
        </a:p>
        <a:p>
          <a:pPr marL="57150" lvl="1" indent="-57150" algn="l" defTabSz="488950">
            <a:lnSpc>
              <a:spcPct val="90000"/>
            </a:lnSpc>
            <a:spcBef>
              <a:spcPct val="0"/>
            </a:spcBef>
            <a:spcAft>
              <a:spcPct val="15000"/>
            </a:spcAft>
            <a:buChar char="•"/>
          </a:pPr>
          <a:r>
            <a:rPr lang="da-DK" sz="1100" kern="1200" dirty="0"/>
            <a:t>mm</a:t>
          </a:r>
        </a:p>
      </dsp:txBody>
      <dsp:txXfrm>
        <a:off x="5129299" y="854725"/>
        <a:ext cx="2248681" cy="256657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81153-B402-4565-A12F-4721696BD0F6}" type="datetimeFigureOut">
              <a:rPr lang="da-DK" smtClean="0"/>
              <a:t>05.03.2026</a:t>
            </a:fld>
            <a:endParaRPr lang="da-DK"/>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957E8B-58E7-47AD-A6CD-C7973086EF91}" type="slidenum">
              <a:rPr lang="da-DK" smtClean="0"/>
              <a:t>‹nr.›</a:t>
            </a:fld>
            <a:endParaRPr lang="da-DK"/>
          </a:p>
        </p:txBody>
      </p:sp>
    </p:spTree>
    <p:extLst>
      <p:ext uri="{BB962C8B-B14F-4D97-AF65-F5344CB8AC3E}">
        <p14:creationId xmlns:p14="http://schemas.microsoft.com/office/powerpoint/2010/main" val="557593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C957E8B-58E7-47AD-A6CD-C7973086EF91}" type="slidenum">
              <a:rPr lang="da-DK" smtClean="0"/>
              <a:t>1</a:t>
            </a:fld>
            <a:endParaRPr lang="da-DK"/>
          </a:p>
        </p:txBody>
      </p:sp>
    </p:spTree>
    <p:extLst>
      <p:ext uri="{BB962C8B-B14F-4D97-AF65-F5344CB8AC3E}">
        <p14:creationId xmlns:p14="http://schemas.microsoft.com/office/powerpoint/2010/main" val="3884905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C957E8B-58E7-47AD-A6CD-C7973086EF91}" type="slidenum">
              <a:rPr lang="da-DK" smtClean="0"/>
              <a:t>10</a:t>
            </a:fld>
            <a:endParaRPr lang="da-DK"/>
          </a:p>
        </p:txBody>
      </p:sp>
    </p:spTree>
    <p:extLst>
      <p:ext uri="{BB962C8B-B14F-4D97-AF65-F5344CB8AC3E}">
        <p14:creationId xmlns:p14="http://schemas.microsoft.com/office/powerpoint/2010/main" val="993267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Fortæller hvordan de tre kategorier beskyttes</a:t>
            </a:r>
          </a:p>
        </p:txBody>
      </p:sp>
      <p:sp>
        <p:nvSpPr>
          <p:cNvPr id="4" name="Pladsholder til slidenummer 3"/>
          <p:cNvSpPr>
            <a:spLocks noGrp="1"/>
          </p:cNvSpPr>
          <p:nvPr>
            <p:ph type="sldNum" sz="quarter" idx="5"/>
          </p:nvPr>
        </p:nvSpPr>
        <p:spPr/>
        <p:txBody>
          <a:bodyPr/>
          <a:lstStyle/>
          <a:p>
            <a:fld id="{5C957E8B-58E7-47AD-A6CD-C7973086EF91}" type="slidenum">
              <a:rPr lang="da-DK" smtClean="0"/>
              <a:t>11</a:t>
            </a:fld>
            <a:endParaRPr lang="da-DK"/>
          </a:p>
        </p:txBody>
      </p:sp>
    </p:spTree>
    <p:extLst>
      <p:ext uri="{BB962C8B-B14F-4D97-AF65-F5344CB8AC3E}">
        <p14:creationId xmlns:p14="http://schemas.microsoft.com/office/powerpoint/2010/main" val="1129262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12 sites som er udnævnt til at være verdensarvssites </a:t>
            </a:r>
          </a:p>
        </p:txBody>
      </p:sp>
      <p:sp>
        <p:nvSpPr>
          <p:cNvPr id="4" name="Pladsholder til slidenummer 3"/>
          <p:cNvSpPr>
            <a:spLocks noGrp="1"/>
          </p:cNvSpPr>
          <p:nvPr>
            <p:ph type="sldNum" sz="quarter" idx="5"/>
          </p:nvPr>
        </p:nvSpPr>
        <p:spPr/>
        <p:txBody>
          <a:bodyPr/>
          <a:lstStyle/>
          <a:p>
            <a:fld id="{5C957E8B-58E7-47AD-A6CD-C7973086EF91}" type="slidenum">
              <a:rPr lang="da-DK" smtClean="0"/>
              <a:t>12</a:t>
            </a:fld>
            <a:endParaRPr lang="da-DK"/>
          </a:p>
        </p:txBody>
      </p:sp>
    </p:spTree>
    <p:extLst>
      <p:ext uri="{BB962C8B-B14F-4D97-AF65-F5344CB8AC3E}">
        <p14:creationId xmlns:p14="http://schemas.microsoft.com/office/powerpoint/2010/main" val="934290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Formålet med bygningsfredningsloven </a:t>
            </a:r>
          </a:p>
          <a:p>
            <a:endParaRPr lang="da-DK" dirty="0"/>
          </a:p>
        </p:txBody>
      </p:sp>
      <p:sp>
        <p:nvSpPr>
          <p:cNvPr id="4" name="Pladsholder til slidenummer 3"/>
          <p:cNvSpPr>
            <a:spLocks noGrp="1"/>
          </p:cNvSpPr>
          <p:nvPr>
            <p:ph type="sldNum" sz="quarter" idx="5"/>
          </p:nvPr>
        </p:nvSpPr>
        <p:spPr/>
        <p:txBody>
          <a:bodyPr/>
          <a:lstStyle/>
          <a:p>
            <a:fld id="{5C957E8B-58E7-47AD-A6CD-C7973086EF91}" type="slidenum">
              <a:rPr lang="da-DK" smtClean="0"/>
              <a:t>13</a:t>
            </a:fld>
            <a:endParaRPr lang="da-DK"/>
          </a:p>
        </p:txBody>
      </p:sp>
    </p:spTree>
    <p:extLst>
      <p:ext uri="{BB962C8B-B14F-4D97-AF65-F5344CB8AC3E}">
        <p14:creationId xmlns:p14="http://schemas.microsoft.com/office/powerpoint/2010/main" val="3279672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C957E8B-58E7-47AD-A6CD-C7973086EF91}" type="slidenum">
              <a:rPr lang="da-DK" smtClean="0"/>
              <a:t>14</a:t>
            </a:fld>
            <a:endParaRPr lang="da-DK"/>
          </a:p>
        </p:txBody>
      </p:sp>
    </p:spTree>
    <p:extLst>
      <p:ext uri="{BB962C8B-B14F-4D97-AF65-F5344CB8AC3E}">
        <p14:creationId xmlns:p14="http://schemas.microsoft.com/office/powerpoint/2010/main" val="1622977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C957E8B-58E7-47AD-A6CD-C7973086EF91}" type="slidenum">
              <a:rPr lang="da-DK" smtClean="0"/>
              <a:t>15</a:t>
            </a:fld>
            <a:endParaRPr lang="da-DK"/>
          </a:p>
        </p:txBody>
      </p:sp>
    </p:spTree>
    <p:extLst>
      <p:ext uri="{BB962C8B-B14F-4D97-AF65-F5344CB8AC3E}">
        <p14:creationId xmlns:p14="http://schemas.microsoft.com/office/powerpoint/2010/main" val="3190826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Affredning</a:t>
            </a:r>
            <a:r>
              <a:rPr lang="da-DK" dirty="0"/>
              <a:t> af Roskilde Vikingeskibsmuseum var en politisk sag</a:t>
            </a:r>
          </a:p>
        </p:txBody>
      </p:sp>
      <p:sp>
        <p:nvSpPr>
          <p:cNvPr id="4" name="Pladsholder til slidenummer 3"/>
          <p:cNvSpPr>
            <a:spLocks noGrp="1"/>
          </p:cNvSpPr>
          <p:nvPr>
            <p:ph type="sldNum" sz="quarter" idx="5"/>
          </p:nvPr>
        </p:nvSpPr>
        <p:spPr/>
        <p:txBody>
          <a:bodyPr/>
          <a:lstStyle/>
          <a:p>
            <a:fld id="{5C957E8B-58E7-47AD-A6CD-C7973086EF91}" type="slidenum">
              <a:rPr lang="da-DK" smtClean="0"/>
              <a:t>16</a:t>
            </a:fld>
            <a:endParaRPr lang="da-DK"/>
          </a:p>
        </p:txBody>
      </p:sp>
    </p:spTree>
    <p:extLst>
      <p:ext uri="{BB962C8B-B14F-4D97-AF65-F5344CB8AC3E}">
        <p14:creationId xmlns:p14="http://schemas.microsoft.com/office/powerpoint/2010/main" val="1102963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Vi er i gang med at gennemgå de tre kategorier bygningsarv og er nu kommet til den tredje kategori: Bevaringsværdige bygninger</a:t>
            </a:r>
          </a:p>
          <a:p>
            <a:pPr marL="171450" indent="-171450">
              <a:buFont typeface="Arial" panose="020B0604020202020204" pitchFamily="34" charset="0"/>
              <a:buChar char="•"/>
            </a:pPr>
            <a:r>
              <a:rPr lang="da-DK" dirty="0"/>
              <a:t>De udpeges efter næsten samme kriterier som de fredede bygninger, men er slet ikke beskyttet på samme måde som de fredede bygninger er. Alene fordi de er kommunernes ansvar er de konstant i fare. Kommunerne dispenserer i et væk for nedrivninger og rigtigt mange kommuner tager ikke deres ansvar som myndighed alvorligt.</a:t>
            </a:r>
          </a:p>
          <a:p>
            <a:pPr marL="171450" indent="-171450">
              <a:buFont typeface="Arial" panose="020B0604020202020204" pitchFamily="34" charset="0"/>
              <a:buChar char="•"/>
            </a:pPr>
            <a:r>
              <a:rPr lang="da-DK" dirty="0"/>
              <a:t>Udpegningen foregår efter et vægtet system, hvor de fem kriterier indgår.  Typisk anvendes SAVE-metoden, hvor I kan se at bygningerne kan kategoriseres efter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Efter Planlovens bestemmelse kan arkitektoniske og kulturhistorisk værdifulde miljøer bevares, selv om de enkelte bygninger Ikke hver for sig opfylder bygningsfredningslovens krav.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Der findes ikke centrale støtteordninger til bevaringsværdige bygninger.</a:t>
            </a:r>
          </a:p>
          <a:p>
            <a:pPr marL="171450" indent="-171450">
              <a:buFont typeface="Arial" panose="020B0604020202020204" pitchFamily="34" charset="0"/>
              <a:buChar char="•"/>
            </a:pPr>
            <a:r>
              <a:rPr lang="da-DK" dirty="0"/>
              <a:t>Det er meget få kommuner der støtter de bevaringsværdige bygninger. Det kræver at de prioriterer disse bygninger. </a:t>
            </a:r>
          </a:p>
          <a:p>
            <a:pPr marL="171450" indent="-171450">
              <a:buFont typeface="Arial" panose="020B0604020202020204" pitchFamily="34" charset="0"/>
              <a:buChar char="•"/>
            </a:pPr>
            <a:r>
              <a:rPr lang="da-DK" dirty="0"/>
              <a:t>Ganske få kommuner i landdistrikterne søger Landsbypuljemidlerne, men det er småpenge der er tale om.</a:t>
            </a:r>
          </a:p>
          <a:p>
            <a:endParaRPr lang="da-DK" dirty="0"/>
          </a:p>
        </p:txBody>
      </p:sp>
      <p:sp>
        <p:nvSpPr>
          <p:cNvPr id="4" name="Pladsholder til slidenummer 3"/>
          <p:cNvSpPr>
            <a:spLocks noGrp="1"/>
          </p:cNvSpPr>
          <p:nvPr>
            <p:ph type="sldNum" sz="quarter" idx="5"/>
          </p:nvPr>
        </p:nvSpPr>
        <p:spPr/>
        <p:txBody>
          <a:bodyPr/>
          <a:lstStyle/>
          <a:p>
            <a:fld id="{5C957E8B-58E7-47AD-A6CD-C7973086EF91}" type="slidenum">
              <a:rPr lang="da-DK" smtClean="0"/>
              <a:t>17</a:t>
            </a:fld>
            <a:endParaRPr lang="da-DK"/>
          </a:p>
        </p:txBody>
      </p:sp>
    </p:spTree>
    <p:extLst>
      <p:ext uri="{BB962C8B-B14F-4D97-AF65-F5344CB8AC3E}">
        <p14:creationId xmlns:p14="http://schemas.microsoft.com/office/powerpoint/2010/main" val="1282651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Vitskøl kloster</a:t>
            </a:r>
          </a:p>
        </p:txBody>
      </p:sp>
      <p:sp>
        <p:nvSpPr>
          <p:cNvPr id="4" name="Pladsholder til slidenummer 3"/>
          <p:cNvSpPr>
            <a:spLocks noGrp="1"/>
          </p:cNvSpPr>
          <p:nvPr>
            <p:ph type="sldNum" sz="quarter" idx="5"/>
          </p:nvPr>
        </p:nvSpPr>
        <p:spPr/>
        <p:txBody>
          <a:bodyPr/>
          <a:lstStyle/>
          <a:p>
            <a:fld id="{5C957E8B-58E7-47AD-A6CD-C7973086EF91}" type="slidenum">
              <a:rPr lang="da-DK" smtClean="0"/>
              <a:t>18</a:t>
            </a:fld>
            <a:endParaRPr lang="da-DK"/>
          </a:p>
        </p:txBody>
      </p:sp>
    </p:spTree>
    <p:extLst>
      <p:ext uri="{BB962C8B-B14F-4D97-AF65-F5344CB8AC3E}">
        <p14:creationId xmlns:p14="http://schemas.microsoft.com/office/powerpoint/2010/main" val="1021717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C957E8B-58E7-47AD-A6CD-C7973086EF91}" type="slidenum">
              <a:rPr lang="da-DK" smtClean="0"/>
              <a:t>19</a:t>
            </a:fld>
            <a:endParaRPr lang="da-DK"/>
          </a:p>
        </p:txBody>
      </p:sp>
    </p:spTree>
    <p:extLst>
      <p:ext uri="{BB962C8B-B14F-4D97-AF65-F5344CB8AC3E}">
        <p14:creationId xmlns:p14="http://schemas.microsoft.com/office/powerpoint/2010/main" val="3227738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A68C0-4A8F-DEFB-6F9F-92073595088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7859C7D-D7EE-38BB-9E6C-265A916277B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8BA09D6-0190-5D95-4B3D-6AA531F2E1C1}"/>
              </a:ext>
            </a:extLst>
          </p:cNvPr>
          <p:cNvSpPr>
            <a:spLocks noGrp="1"/>
          </p:cNvSpPr>
          <p:nvPr>
            <p:ph type="body" idx="1"/>
          </p:nvPr>
        </p:nvSpPr>
        <p:spPr/>
        <p:txBody>
          <a:bodyPr/>
          <a:lstStyle/>
          <a:p>
            <a:pPr marL="171450" indent="-171450">
              <a:buFont typeface="Arial" panose="020B0604020202020204" pitchFamily="34" charset="0"/>
              <a:buChar char="•"/>
            </a:pPr>
            <a:r>
              <a:rPr lang="da-DK" sz="1200" kern="100" dirty="0">
                <a:effectLst/>
                <a:latin typeface="Calibri" panose="020F0502020204030204" pitchFamily="34" charset="0"/>
                <a:ea typeface="Calibri" panose="020F0502020204030204" pitchFamily="34" charset="0"/>
                <a:cs typeface="Times New Roman" panose="02020603050405020304" pitchFamily="18" charset="0"/>
              </a:rPr>
              <a:t>TAK for invitationen i disse smukke rammer  - TAK for at I med jeres forening engagerer jer i den byggede kulturarv, der ikke bare er vigtig for det lokale fællesskab her i Roskilde men for vores fælles værdier og forståelse af, hvem vi er og hvad kommer af.</a:t>
            </a:r>
          </a:p>
          <a:p>
            <a:pPr marL="171450" indent="-171450">
              <a:buFont typeface="Arial" panose="020B0604020202020204" pitchFamily="34" charset="0"/>
              <a:buChar char="•"/>
            </a:pPr>
            <a:r>
              <a:rPr lang="da-DK" sz="1200" kern="100" dirty="0">
                <a:effectLst/>
                <a:latin typeface="Calibri" panose="020F0502020204030204" pitchFamily="34" charset="0"/>
                <a:ea typeface="Calibri" panose="020F0502020204030204" pitchFamily="34" charset="0"/>
                <a:cs typeface="Times New Roman" panose="02020603050405020304" pitchFamily="18" charset="0"/>
              </a:rPr>
              <a:t>Jeg vil de næste 45 min dels give jer et overblik over bygningsfredningens historie og den danske bygningskulturarv i dag, dels give jer et indblik i BYFO og Historiske Huse. </a:t>
            </a:r>
          </a:p>
          <a:p>
            <a:pPr marL="171450" indent="-171450">
              <a:buFont typeface="Arial" panose="020B0604020202020204" pitchFamily="34" charset="0"/>
              <a:buChar char="•"/>
            </a:pPr>
            <a:r>
              <a:rPr lang="da-DK" sz="1200" kern="100" dirty="0">
                <a:effectLst/>
                <a:latin typeface="Calibri" panose="020F0502020204030204" pitchFamily="34" charset="0"/>
                <a:ea typeface="Calibri" panose="020F0502020204030204" pitchFamily="34" charset="0"/>
                <a:cs typeface="Times New Roman" panose="02020603050405020304" pitchFamily="18" charset="0"/>
              </a:rPr>
              <a:t>BYFO er først og fremmest en </a:t>
            </a:r>
            <a:r>
              <a:rPr lang="da-DK" sz="1200" kern="100" dirty="0" err="1">
                <a:effectLst/>
                <a:latin typeface="Calibri" panose="020F0502020204030204" pitchFamily="34" charset="0"/>
                <a:ea typeface="Calibri" panose="020F0502020204030204" pitchFamily="34" charset="0"/>
                <a:cs typeface="Times New Roman" panose="02020603050405020304" pitchFamily="18" charset="0"/>
              </a:rPr>
              <a:t>interesseorgansiation</a:t>
            </a:r>
            <a:r>
              <a:rPr lang="da-DK" sz="1200" kern="100" dirty="0">
                <a:effectLst/>
                <a:latin typeface="Calibri" panose="020F0502020204030204" pitchFamily="34" charset="0"/>
                <a:ea typeface="Calibri" panose="020F0502020204030204" pitchFamily="34" charset="0"/>
                <a:cs typeface="Times New Roman" panose="02020603050405020304" pitchFamily="18" charset="0"/>
              </a:rPr>
              <a:t>, der gennem sit arbejde med at skabe bedre juridiske og økonomiske rammevilkår for ejerne på denne måde skaber mulighed for at ejerne kan leve op til det ansvar de har erkendt at have overfor de fredede bygninger.</a:t>
            </a:r>
          </a:p>
          <a:p>
            <a:pPr marL="171450" indent="-171450">
              <a:buFont typeface="Arial" panose="020B0604020202020204" pitchFamily="34" charset="0"/>
              <a:buChar char="•"/>
            </a:pPr>
            <a:r>
              <a:rPr lang="da-DK" dirty="0"/>
              <a:t>Og for at I ikke bare ser og hører en masse ord og tal, så krydrer jeg præsentationen med billeder fra vores arbejde med historiske bygninger: nye og gamle, små og store, velholdte og faldefærdige…..</a:t>
            </a:r>
          </a:p>
        </p:txBody>
      </p:sp>
      <p:sp>
        <p:nvSpPr>
          <p:cNvPr id="4" name="Pladsholder til slidenummer 3">
            <a:extLst>
              <a:ext uri="{FF2B5EF4-FFF2-40B4-BE49-F238E27FC236}">
                <a16:creationId xmlns:a16="http://schemas.microsoft.com/office/drawing/2014/main" id="{27939B9A-1DD4-3CE5-6007-B499603542CB}"/>
              </a:ext>
            </a:extLst>
          </p:cNvPr>
          <p:cNvSpPr>
            <a:spLocks noGrp="1"/>
          </p:cNvSpPr>
          <p:nvPr>
            <p:ph type="sldNum" sz="quarter" idx="5"/>
          </p:nvPr>
        </p:nvSpPr>
        <p:spPr/>
        <p:txBody>
          <a:bodyPr/>
          <a:lstStyle/>
          <a:p>
            <a:fld id="{5C957E8B-58E7-47AD-A6CD-C7973086EF91}" type="slidenum">
              <a:rPr lang="da-DK" smtClean="0"/>
              <a:t>2</a:t>
            </a:fld>
            <a:endParaRPr lang="da-DK"/>
          </a:p>
        </p:txBody>
      </p:sp>
    </p:spTree>
    <p:extLst>
      <p:ext uri="{BB962C8B-B14F-4D97-AF65-F5344CB8AC3E}">
        <p14:creationId xmlns:p14="http://schemas.microsoft.com/office/powerpoint/2010/main" val="3193403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Fradrag stimulerer den løbende vedligeholdelse, hvilket er væsentligt bedre for bygningerne.</a:t>
            </a:r>
          </a:p>
        </p:txBody>
      </p:sp>
      <p:sp>
        <p:nvSpPr>
          <p:cNvPr id="4" name="Pladsholder til slidenummer 3"/>
          <p:cNvSpPr>
            <a:spLocks noGrp="1"/>
          </p:cNvSpPr>
          <p:nvPr>
            <p:ph type="sldNum" sz="quarter" idx="5"/>
          </p:nvPr>
        </p:nvSpPr>
        <p:spPr/>
        <p:txBody>
          <a:bodyPr/>
          <a:lstStyle/>
          <a:p>
            <a:fld id="{5C957E8B-58E7-47AD-A6CD-C7973086EF91}" type="slidenum">
              <a:rPr lang="da-DK" smtClean="0"/>
              <a:t>20</a:t>
            </a:fld>
            <a:endParaRPr lang="da-DK"/>
          </a:p>
        </p:txBody>
      </p:sp>
    </p:spTree>
    <p:extLst>
      <p:ext uri="{BB962C8B-B14F-4D97-AF65-F5344CB8AC3E}">
        <p14:creationId xmlns:p14="http://schemas.microsoft.com/office/powerpoint/2010/main" val="1246535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C957E8B-58E7-47AD-A6CD-C7973086EF91}" type="slidenum">
              <a:rPr lang="da-DK" smtClean="0"/>
              <a:t>21</a:t>
            </a:fld>
            <a:endParaRPr lang="da-DK"/>
          </a:p>
        </p:txBody>
      </p:sp>
    </p:spTree>
    <p:extLst>
      <p:ext uri="{BB962C8B-B14F-4D97-AF65-F5344CB8AC3E}">
        <p14:creationId xmlns:p14="http://schemas.microsoft.com/office/powerpoint/2010/main" val="2234082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Engang i 70érne hvor mange bygninger var kondemneringsmodne i København var staten skrækslagen for at ejerne ville overdrage ansvaret for de fredede bygninger til Staten. </a:t>
            </a:r>
          </a:p>
          <a:p>
            <a:pPr marL="171450" indent="-171450">
              <a:buFont typeface="Arial" panose="020B0604020202020204" pitchFamily="34" charset="0"/>
              <a:buChar char="•"/>
            </a:pPr>
            <a:r>
              <a:rPr lang="da-DK" dirty="0"/>
              <a:t>Staten indgik derfor en aftale med ejerne om at de mod tinglysning af den særlige bevaringsdeklaration på ejendommen kunne ansøge om fritagelse for at betale grundskyld. </a:t>
            </a:r>
          </a:p>
          <a:p>
            <a:pPr marL="171450" indent="-171450">
              <a:buFont typeface="Arial" panose="020B0604020202020204" pitchFamily="34" charset="0"/>
              <a:buChar char="•"/>
            </a:pPr>
            <a:r>
              <a:rPr lang="da-DK" dirty="0"/>
              <a:t>Altså en slags forsikringsordning fra statens side. Mange byhusejere underskrev, men næsten ingen ejere på landet, idet der stort set ikke var nogen grundskyld at blive fritaget for.</a:t>
            </a:r>
          </a:p>
        </p:txBody>
      </p:sp>
      <p:sp>
        <p:nvSpPr>
          <p:cNvPr id="4" name="Pladsholder til slidenummer 3"/>
          <p:cNvSpPr>
            <a:spLocks noGrp="1"/>
          </p:cNvSpPr>
          <p:nvPr>
            <p:ph type="sldNum" sz="quarter" idx="5"/>
          </p:nvPr>
        </p:nvSpPr>
        <p:spPr/>
        <p:txBody>
          <a:bodyPr/>
          <a:lstStyle/>
          <a:p>
            <a:fld id="{5C957E8B-58E7-47AD-A6CD-C7973086EF91}" type="slidenum">
              <a:rPr lang="da-DK" smtClean="0"/>
              <a:t>22</a:t>
            </a:fld>
            <a:endParaRPr lang="da-DK"/>
          </a:p>
        </p:txBody>
      </p:sp>
    </p:spTree>
    <p:extLst>
      <p:ext uri="{BB962C8B-B14F-4D97-AF65-F5344CB8AC3E}">
        <p14:creationId xmlns:p14="http://schemas.microsoft.com/office/powerpoint/2010/main" val="1810330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Vores første industrikultur</a:t>
            </a:r>
          </a:p>
        </p:txBody>
      </p:sp>
      <p:sp>
        <p:nvSpPr>
          <p:cNvPr id="4" name="Pladsholder til slidenummer 3"/>
          <p:cNvSpPr>
            <a:spLocks noGrp="1"/>
          </p:cNvSpPr>
          <p:nvPr>
            <p:ph type="sldNum" sz="quarter" idx="5"/>
          </p:nvPr>
        </p:nvSpPr>
        <p:spPr/>
        <p:txBody>
          <a:bodyPr/>
          <a:lstStyle/>
          <a:p>
            <a:fld id="{5C957E8B-58E7-47AD-A6CD-C7973086EF91}" type="slidenum">
              <a:rPr lang="da-DK" smtClean="0"/>
              <a:t>23</a:t>
            </a:fld>
            <a:endParaRPr lang="da-DK"/>
          </a:p>
        </p:txBody>
      </p:sp>
    </p:spTree>
    <p:extLst>
      <p:ext uri="{BB962C8B-B14F-4D97-AF65-F5344CB8AC3E}">
        <p14:creationId xmlns:p14="http://schemas.microsoft.com/office/powerpoint/2010/main" val="1423165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C957E8B-58E7-47AD-A6CD-C7973086EF91}" type="slidenum">
              <a:rPr lang="da-DK" smtClean="0"/>
              <a:t>24</a:t>
            </a:fld>
            <a:endParaRPr lang="da-DK"/>
          </a:p>
        </p:txBody>
      </p:sp>
    </p:spTree>
    <p:extLst>
      <p:ext uri="{BB962C8B-B14F-4D97-AF65-F5344CB8AC3E}">
        <p14:creationId xmlns:p14="http://schemas.microsoft.com/office/powerpoint/2010/main" val="1522412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Bidstrup</a:t>
            </a:r>
          </a:p>
        </p:txBody>
      </p:sp>
      <p:sp>
        <p:nvSpPr>
          <p:cNvPr id="4" name="Pladsholder til slidenummer 3"/>
          <p:cNvSpPr>
            <a:spLocks noGrp="1"/>
          </p:cNvSpPr>
          <p:nvPr>
            <p:ph type="sldNum" sz="quarter" idx="5"/>
          </p:nvPr>
        </p:nvSpPr>
        <p:spPr/>
        <p:txBody>
          <a:bodyPr/>
          <a:lstStyle/>
          <a:p>
            <a:fld id="{5C957E8B-58E7-47AD-A6CD-C7973086EF91}" type="slidenum">
              <a:rPr lang="da-DK" smtClean="0"/>
              <a:t>25</a:t>
            </a:fld>
            <a:endParaRPr lang="da-DK"/>
          </a:p>
        </p:txBody>
      </p:sp>
    </p:spTree>
    <p:extLst>
      <p:ext uri="{BB962C8B-B14F-4D97-AF65-F5344CB8AC3E}">
        <p14:creationId xmlns:p14="http://schemas.microsoft.com/office/powerpoint/2010/main" val="1757229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C957E8B-58E7-47AD-A6CD-C7973086EF91}" type="slidenum">
              <a:rPr lang="da-DK" smtClean="0"/>
              <a:t>26</a:t>
            </a:fld>
            <a:endParaRPr lang="da-DK"/>
          </a:p>
        </p:txBody>
      </p:sp>
    </p:spTree>
    <p:extLst>
      <p:ext uri="{BB962C8B-B14F-4D97-AF65-F5344CB8AC3E}">
        <p14:creationId xmlns:p14="http://schemas.microsoft.com/office/powerpoint/2010/main" val="2687159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C957E8B-58E7-47AD-A6CD-C7973086EF91}" type="slidenum">
              <a:rPr lang="da-DK" smtClean="0"/>
              <a:t>27</a:t>
            </a:fld>
            <a:endParaRPr lang="da-DK"/>
          </a:p>
        </p:txBody>
      </p:sp>
    </p:spTree>
    <p:extLst>
      <p:ext uri="{BB962C8B-B14F-4D97-AF65-F5344CB8AC3E}">
        <p14:creationId xmlns:p14="http://schemas.microsoft.com/office/powerpoint/2010/main" val="4284275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C957E8B-58E7-47AD-A6CD-C7973086EF91}" type="slidenum">
              <a:rPr lang="da-DK" smtClean="0"/>
              <a:t>28</a:t>
            </a:fld>
            <a:endParaRPr lang="da-DK"/>
          </a:p>
        </p:txBody>
      </p:sp>
    </p:spTree>
    <p:extLst>
      <p:ext uri="{BB962C8B-B14F-4D97-AF65-F5344CB8AC3E}">
        <p14:creationId xmlns:p14="http://schemas.microsoft.com/office/powerpoint/2010/main" val="2447115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C957E8B-58E7-47AD-A6CD-C7973086EF91}" type="slidenum">
              <a:rPr lang="da-DK" smtClean="0"/>
              <a:t>29</a:t>
            </a:fld>
            <a:endParaRPr lang="da-DK"/>
          </a:p>
        </p:txBody>
      </p:sp>
    </p:spTree>
    <p:extLst>
      <p:ext uri="{BB962C8B-B14F-4D97-AF65-F5344CB8AC3E}">
        <p14:creationId xmlns:p14="http://schemas.microsoft.com/office/powerpoint/2010/main" val="3406341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kern="100" dirty="0">
                <a:effectLst/>
                <a:latin typeface="Calibri" panose="020F0502020204030204" pitchFamily="34" charset="0"/>
                <a:ea typeface="Calibri" panose="020F0502020204030204" pitchFamily="34" charset="0"/>
                <a:cs typeface="Times New Roman" panose="02020603050405020304" pitchFamily="18" charset="0"/>
              </a:rPr>
              <a:t> Lad mig lige starte med at præsentere mig selv:</a:t>
            </a:r>
          </a:p>
          <a:p>
            <a:pPr marL="285750" indent="-285750">
              <a:buFont typeface="Arial" panose="020B0604020202020204" pitchFamily="34" charset="0"/>
              <a:buChar char="•"/>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Mit navn er Birthe Iuel. </a:t>
            </a:r>
          </a:p>
          <a:p>
            <a:pPr marL="285750" indent="-285750">
              <a:buFont typeface="Arial" panose="020B0604020202020204" pitchFamily="34" charset="0"/>
              <a:buChar char="•"/>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Jeg har været formand for BYFO fra 1998 til 2020 – en lang periode hvor jeg var arbejdende formand. Herefter blev jeg direktør.</a:t>
            </a:r>
          </a:p>
          <a:p>
            <a:pPr marL="285750" indent="-285750">
              <a:buFont typeface="Arial" panose="020B0604020202020204" pitchFamily="34" charset="0"/>
              <a:buChar char="•"/>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Mine forudsætninger for at ende hvor jeg er endt er en økonomiuddannelse fra CBS og så et giftermål med min mand, som var godsejer i </a:t>
            </a:r>
            <a:r>
              <a:rPr lang="da-DK" sz="1800" kern="100" dirty="0" err="1">
                <a:effectLst/>
                <a:latin typeface="Calibri" panose="020F0502020204030204" pitchFamily="34" charset="0"/>
                <a:ea typeface="Calibri" panose="020F0502020204030204" pitchFamily="34" charset="0"/>
                <a:cs typeface="Times New Roman" panose="02020603050405020304" pitchFamily="18" charset="0"/>
              </a:rPr>
              <a:t>sydsjælland</a:t>
            </a: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 Nu har vores datter overtaget stedet. </a:t>
            </a:r>
          </a:p>
          <a:p>
            <a:pPr marL="285750" indent="-285750">
              <a:buFont typeface="Arial" panose="020B0604020202020204" pitchFamily="34" charset="0"/>
              <a:buChar char="•"/>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Jeg har gennem et langt liv boet i 6 forskellige fredede huse. Det tror jeg ikke mange kan slå. Men det betyder at jeg altid har levet med historiske bygninger, de særlige materialer, den omstændelige vedligeholdelse og de begrænsninger der ligger i at bo og leve i en fredet bygning. </a:t>
            </a:r>
          </a:p>
          <a:p>
            <a:pPr marL="285750" indent="-285750">
              <a:buFont typeface="Arial" panose="020B0604020202020204" pitchFamily="34" charset="0"/>
              <a:buChar char="•"/>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For mig personligt har modstanden mod at kunne indrette mig præcist som jeg ville ikke været det store issue. Så måtte jeg jo bare indrette mig på anden vis. Lige nu bor jeg i en tidligere </a:t>
            </a:r>
            <a:r>
              <a:rPr lang="da-DK" sz="1800" kern="100" dirty="0" err="1">
                <a:effectLst/>
                <a:latin typeface="Calibri" panose="020F0502020204030204" pitchFamily="34" charset="0"/>
                <a:ea typeface="Calibri" panose="020F0502020204030204" pitchFamily="34" charset="0"/>
                <a:cs typeface="Times New Roman" panose="02020603050405020304" pitchFamily="18" charset="0"/>
              </a:rPr>
              <a:t>skovridergaard</a:t>
            </a: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 med </a:t>
            </a:r>
            <a:r>
              <a:rPr lang="da-DK" sz="1800" kern="100" dirty="0" err="1">
                <a:effectLst/>
                <a:latin typeface="Calibri" panose="020F0502020204030204" pitchFamily="34" charset="0"/>
                <a:ea typeface="Calibri" panose="020F0502020204030204" pitchFamily="34" charset="0"/>
                <a:cs typeface="Times New Roman" panose="02020603050405020304" pitchFamily="18" charset="0"/>
              </a:rPr>
              <a:t>pillefyr</a:t>
            </a: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 og 6 kakkelovne. Når det er allersurest og koldt om vinteren, kunne jeg godt ønske mig tilbage til dengang staldkarlens første opgave var at fylde brændekurvene. Sådan er det ikke længere.</a:t>
            </a:r>
          </a:p>
          <a:p>
            <a:r>
              <a:rPr lang="da-DK"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da-DK" dirty="0"/>
          </a:p>
        </p:txBody>
      </p:sp>
      <p:sp>
        <p:nvSpPr>
          <p:cNvPr id="4" name="Pladsholder til slidenummer 3"/>
          <p:cNvSpPr>
            <a:spLocks noGrp="1"/>
          </p:cNvSpPr>
          <p:nvPr>
            <p:ph type="sldNum" sz="quarter" idx="5"/>
          </p:nvPr>
        </p:nvSpPr>
        <p:spPr/>
        <p:txBody>
          <a:bodyPr/>
          <a:lstStyle/>
          <a:p>
            <a:fld id="{5C957E8B-58E7-47AD-A6CD-C7973086EF91}" type="slidenum">
              <a:rPr lang="da-DK" smtClean="0"/>
              <a:t>3</a:t>
            </a:fld>
            <a:endParaRPr lang="da-DK"/>
          </a:p>
        </p:txBody>
      </p:sp>
    </p:spTree>
    <p:extLst>
      <p:ext uri="{BB962C8B-B14F-4D97-AF65-F5344CB8AC3E}">
        <p14:creationId xmlns:p14="http://schemas.microsoft.com/office/powerpoint/2010/main" val="181859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Lad mig lige starte med at stille helt skarpt på sagens kerne:</a:t>
            </a:r>
          </a:p>
          <a:p>
            <a:endParaRPr lang="da-DK" dirty="0"/>
          </a:p>
          <a:p>
            <a:pPr marL="171450" indent="-171450">
              <a:buFont typeface="Arial" panose="020B0604020202020204" pitchFamily="34" charset="0"/>
              <a:buChar char="•"/>
            </a:pPr>
            <a:r>
              <a:rPr lang="da-DK" dirty="0"/>
              <a:t>Ud af den samlede bygningsmasse i Danmark udgør de historiske bygninger kun ca. 10 %. </a:t>
            </a:r>
          </a:p>
          <a:p>
            <a:pPr marL="171450" indent="-171450">
              <a:buFont typeface="Arial" panose="020B0604020202020204" pitchFamily="34" charset="0"/>
              <a:buChar char="•"/>
            </a:pPr>
            <a:r>
              <a:rPr lang="da-DK" dirty="0"/>
              <a:t>Så man kan spørge sig selv, hvorfor skal vi bruge krudt på, at beskytte de relativt få historiske bygninger ?</a:t>
            </a:r>
          </a:p>
          <a:p>
            <a:pPr marL="171450" indent="-171450">
              <a:buFont typeface="Arial" panose="020B0604020202020204" pitchFamily="34" charset="0"/>
              <a:buChar char="•"/>
            </a:pPr>
            <a:r>
              <a:rPr lang="da-DK" dirty="0"/>
              <a:t>Det skal vi af mange forskellige grunde…….</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Og det vil jeg nu prøve at nuancere for jer.</a:t>
            </a:r>
          </a:p>
        </p:txBody>
      </p:sp>
      <p:sp>
        <p:nvSpPr>
          <p:cNvPr id="4" name="Pladsholder til slidenummer 3"/>
          <p:cNvSpPr>
            <a:spLocks noGrp="1"/>
          </p:cNvSpPr>
          <p:nvPr>
            <p:ph type="sldNum" sz="quarter" idx="5"/>
          </p:nvPr>
        </p:nvSpPr>
        <p:spPr/>
        <p:txBody>
          <a:bodyPr/>
          <a:lstStyle/>
          <a:p>
            <a:fld id="{5C957E8B-58E7-47AD-A6CD-C7973086EF91}" type="slidenum">
              <a:rPr lang="da-DK" smtClean="0"/>
              <a:t>30</a:t>
            </a:fld>
            <a:endParaRPr lang="da-DK"/>
          </a:p>
        </p:txBody>
      </p:sp>
    </p:spTree>
    <p:extLst>
      <p:ext uri="{BB962C8B-B14F-4D97-AF65-F5344CB8AC3E}">
        <p14:creationId xmlns:p14="http://schemas.microsoft.com/office/powerpoint/2010/main" val="638002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Historiske Huses strategi drejer sig om tre opgaver – det politiske arbejde for at forbedre medlemmernes rammevilkår, tilbud om forskellige services, der alle støtter ejerne i deres ejerskab og endelig branding af sagen. Disse tre områder hviler på foreningens økonomiske fundament, som med tiden er blevet ganske fornuftigt.</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Det koster 600 </a:t>
            </a:r>
            <a:r>
              <a:rPr lang="da-DK" dirty="0" err="1"/>
              <a:t>kr</a:t>
            </a:r>
            <a:r>
              <a:rPr lang="da-DK" dirty="0"/>
              <a:t> for et almindeligt medlemskab og for det får man alle tilbud bortset fra skatteberegninger. Vil man have dem med, skal man betale ekstra alt efter hvor stort ens hus er.</a:t>
            </a:r>
          </a:p>
          <a:p>
            <a:pPr marL="171450" indent="-171450">
              <a:buFont typeface="Arial" panose="020B0604020202020204" pitchFamily="34" charset="0"/>
              <a:buChar char="•"/>
            </a:pPr>
            <a:r>
              <a:rPr lang="da-DK" dirty="0"/>
              <a:t>Vi bruger også en del kræfter på at brande sagen – både i vores daglige arbejde på de sociale medier, i vores medlemsmagasin og i de projekter vi involverer os i.</a:t>
            </a:r>
          </a:p>
          <a:p>
            <a:endParaRPr lang="da-DK" dirty="0"/>
          </a:p>
        </p:txBody>
      </p:sp>
      <p:sp>
        <p:nvSpPr>
          <p:cNvPr id="4" name="Pladsholder til slidenummer 3"/>
          <p:cNvSpPr>
            <a:spLocks noGrp="1"/>
          </p:cNvSpPr>
          <p:nvPr>
            <p:ph type="sldNum" sz="quarter" idx="5"/>
          </p:nvPr>
        </p:nvSpPr>
        <p:spPr/>
        <p:txBody>
          <a:bodyPr/>
          <a:lstStyle/>
          <a:p>
            <a:fld id="{5C957E8B-58E7-47AD-A6CD-C7973086EF91}" type="slidenum">
              <a:rPr lang="da-DK" smtClean="0"/>
              <a:t>31</a:t>
            </a:fld>
            <a:endParaRPr lang="da-DK"/>
          </a:p>
        </p:txBody>
      </p:sp>
    </p:spTree>
    <p:extLst>
      <p:ext uri="{BB962C8B-B14F-4D97-AF65-F5344CB8AC3E}">
        <p14:creationId xmlns:p14="http://schemas.microsoft.com/office/powerpoint/2010/main" val="524267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forhandler rabatter på byggematerialer – vil gerne mere</a:t>
            </a:r>
          </a:p>
        </p:txBody>
      </p:sp>
      <p:sp>
        <p:nvSpPr>
          <p:cNvPr id="4" name="Pladsholder til slidenummer 3"/>
          <p:cNvSpPr>
            <a:spLocks noGrp="1"/>
          </p:cNvSpPr>
          <p:nvPr>
            <p:ph type="sldNum" sz="quarter" idx="5"/>
          </p:nvPr>
        </p:nvSpPr>
        <p:spPr/>
        <p:txBody>
          <a:bodyPr/>
          <a:lstStyle/>
          <a:p>
            <a:fld id="{5C957E8B-58E7-47AD-A6CD-C7973086EF91}" type="slidenum">
              <a:rPr lang="da-DK" smtClean="0"/>
              <a:t>32</a:t>
            </a:fld>
            <a:endParaRPr lang="da-DK"/>
          </a:p>
        </p:txBody>
      </p:sp>
    </p:spTree>
    <p:extLst>
      <p:ext uri="{BB962C8B-B14F-4D97-AF65-F5344CB8AC3E}">
        <p14:creationId xmlns:p14="http://schemas.microsoft.com/office/powerpoint/2010/main" val="2236810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tager på studieture rundt om i Europa, hvor jeg udnytter mit europæiske netværk til at komme ind i private historiske huse, hvor man ellers aldrig ville komme.</a:t>
            </a:r>
          </a:p>
        </p:txBody>
      </p:sp>
      <p:sp>
        <p:nvSpPr>
          <p:cNvPr id="4" name="Pladsholder til slidenummer 3"/>
          <p:cNvSpPr>
            <a:spLocks noGrp="1"/>
          </p:cNvSpPr>
          <p:nvPr>
            <p:ph type="sldNum" sz="quarter" idx="5"/>
          </p:nvPr>
        </p:nvSpPr>
        <p:spPr/>
        <p:txBody>
          <a:bodyPr/>
          <a:lstStyle/>
          <a:p>
            <a:fld id="{5C957E8B-58E7-47AD-A6CD-C7973086EF91}" type="slidenum">
              <a:rPr lang="da-DK" smtClean="0"/>
              <a:t>33</a:t>
            </a:fld>
            <a:endParaRPr lang="da-DK"/>
          </a:p>
        </p:txBody>
      </p:sp>
    </p:spTree>
    <p:extLst>
      <p:ext uri="{BB962C8B-B14F-4D97-AF65-F5344CB8AC3E}">
        <p14:creationId xmlns:p14="http://schemas.microsoft.com/office/powerpoint/2010/main" val="35388036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C957E8B-58E7-47AD-A6CD-C7973086EF91}" type="slidenum">
              <a:rPr lang="da-DK" smtClean="0"/>
              <a:t>34</a:t>
            </a:fld>
            <a:endParaRPr lang="da-DK"/>
          </a:p>
        </p:txBody>
      </p:sp>
    </p:spTree>
    <p:extLst>
      <p:ext uri="{BB962C8B-B14F-4D97-AF65-F5344CB8AC3E}">
        <p14:creationId xmlns:p14="http://schemas.microsoft.com/office/powerpoint/2010/main" val="4154658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C957E8B-58E7-47AD-A6CD-C7973086EF91}" type="slidenum">
              <a:rPr lang="da-DK" smtClean="0"/>
              <a:t>35</a:t>
            </a:fld>
            <a:endParaRPr lang="da-DK"/>
          </a:p>
        </p:txBody>
      </p:sp>
    </p:spTree>
    <p:extLst>
      <p:ext uri="{BB962C8B-B14F-4D97-AF65-F5344CB8AC3E}">
        <p14:creationId xmlns:p14="http://schemas.microsoft.com/office/powerpoint/2010/main" val="1729196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C957E8B-58E7-47AD-A6CD-C7973086EF91}" type="slidenum">
              <a:rPr lang="da-DK" smtClean="0"/>
              <a:t>36</a:t>
            </a:fld>
            <a:endParaRPr lang="da-DK"/>
          </a:p>
        </p:txBody>
      </p:sp>
    </p:spTree>
    <p:extLst>
      <p:ext uri="{BB962C8B-B14F-4D97-AF65-F5344CB8AC3E}">
        <p14:creationId xmlns:p14="http://schemas.microsoft.com/office/powerpoint/2010/main" val="15320255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C957E8B-58E7-47AD-A6CD-C7973086EF91}" type="slidenum">
              <a:rPr lang="da-DK" smtClean="0"/>
              <a:t>37</a:t>
            </a:fld>
            <a:endParaRPr lang="da-DK"/>
          </a:p>
        </p:txBody>
      </p:sp>
    </p:spTree>
    <p:extLst>
      <p:ext uri="{BB962C8B-B14F-4D97-AF65-F5344CB8AC3E}">
        <p14:creationId xmlns:p14="http://schemas.microsoft.com/office/powerpoint/2010/main" val="17267478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Vores argumenter er at midlerne er faldet. Her ser vi hvordan de direkte støttemidler styrelsen har til at dele ud af ikke er steget siden år 2000</a:t>
            </a:r>
          </a:p>
        </p:txBody>
      </p:sp>
      <p:sp>
        <p:nvSpPr>
          <p:cNvPr id="4" name="Pladsholder til slidenummer 3"/>
          <p:cNvSpPr>
            <a:spLocks noGrp="1"/>
          </p:cNvSpPr>
          <p:nvPr>
            <p:ph type="sldNum" sz="quarter" idx="5"/>
          </p:nvPr>
        </p:nvSpPr>
        <p:spPr/>
        <p:txBody>
          <a:bodyPr/>
          <a:lstStyle/>
          <a:p>
            <a:fld id="{5C957E8B-58E7-47AD-A6CD-C7973086EF91}" type="slidenum">
              <a:rPr lang="da-DK" smtClean="0"/>
              <a:t>38</a:t>
            </a:fld>
            <a:endParaRPr lang="da-DK"/>
          </a:p>
        </p:txBody>
      </p:sp>
    </p:spTree>
    <p:extLst>
      <p:ext uri="{BB962C8B-B14F-4D97-AF65-F5344CB8AC3E}">
        <p14:creationId xmlns:p14="http://schemas.microsoft.com/office/powerpoint/2010/main" val="2772278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ser vi hvordan værdien af det skattefradrag ejerne have i 1982 er halveret</a:t>
            </a:r>
          </a:p>
        </p:txBody>
      </p:sp>
      <p:sp>
        <p:nvSpPr>
          <p:cNvPr id="4" name="Pladsholder til slidenummer 3"/>
          <p:cNvSpPr>
            <a:spLocks noGrp="1"/>
          </p:cNvSpPr>
          <p:nvPr>
            <p:ph type="sldNum" sz="quarter" idx="5"/>
          </p:nvPr>
        </p:nvSpPr>
        <p:spPr/>
        <p:txBody>
          <a:bodyPr/>
          <a:lstStyle/>
          <a:p>
            <a:fld id="{5C957E8B-58E7-47AD-A6CD-C7973086EF91}" type="slidenum">
              <a:rPr lang="da-DK" smtClean="0"/>
              <a:t>39</a:t>
            </a:fld>
            <a:endParaRPr lang="da-DK"/>
          </a:p>
        </p:txBody>
      </p:sp>
    </p:spTree>
    <p:extLst>
      <p:ext uri="{BB962C8B-B14F-4D97-AF65-F5344CB8AC3E}">
        <p14:creationId xmlns:p14="http://schemas.microsoft.com/office/powerpoint/2010/main" val="97714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Brahetrolleborgs driftsbygninger</a:t>
            </a:r>
          </a:p>
          <a:p>
            <a:endParaRPr lang="da-DK" dirty="0"/>
          </a:p>
          <a:p>
            <a:pPr marL="171450" indent="-171450">
              <a:buFont typeface="Arial" panose="020B0604020202020204" pitchFamily="34" charset="0"/>
              <a:buChar char="•"/>
            </a:pPr>
            <a:r>
              <a:rPr lang="da-DK" dirty="0"/>
              <a:t>BYFO er en interesseorganisation, der varetager interesserne for ejerne af fredede bygninger. </a:t>
            </a:r>
          </a:p>
          <a:p>
            <a:pPr marL="171450" indent="-171450">
              <a:buFont typeface="Arial" panose="020B0604020202020204" pitchFamily="34" charset="0"/>
              <a:buChar char="•"/>
            </a:pPr>
            <a:r>
              <a:rPr lang="da-DK" dirty="0"/>
              <a:t>For at I kan forstå, hvorfor der overhovedet var brug for sådan en interesseorganisation skal jeg give jer to vigtige nedslag i bygningsfredningens historie: 1918 og 1980</a:t>
            </a:r>
          </a:p>
        </p:txBody>
      </p:sp>
      <p:sp>
        <p:nvSpPr>
          <p:cNvPr id="4" name="Pladsholder til slidenummer 3"/>
          <p:cNvSpPr>
            <a:spLocks noGrp="1"/>
          </p:cNvSpPr>
          <p:nvPr>
            <p:ph type="sldNum" sz="quarter" idx="5"/>
          </p:nvPr>
        </p:nvSpPr>
        <p:spPr/>
        <p:txBody>
          <a:bodyPr/>
          <a:lstStyle/>
          <a:p>
            <a:fld id="{5C957E8B-58E7-47AD-A6CD-C7973086EF91}" type="slidenum">
              <a:rPr lang="da-DK" smtClean="0"/>
              <a:t>4</a:t>
            </a:fld>
            <a:endParaRPr lang="da-DK"/>
          </a:p>
        </p:txBody>
      </p:sp>
    </p:spTree>
    <p:extLst>
      <p:ext uri="{BB962C8B-B14F-4D97-AF65-F5344CB8AC3E}">
        <p14:creationId xmlns:p14="http://schemas.microsoft.com/office/powerpoint/2010/main" val="3564675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C957E8B-58E7-47AD-A6CD-C7973086EF91}" type="slidenum">
              <a:rPr lang="da-DK" smtClean="0"/>
              <a:t>40</a:t>
            </a:fld>
            <a:endParaRPr lang="da-DK"/>
          </a:p>
        </p:txBody>
      </p:sp>
    </p:spTree>
    <p:extLst>
      <p:ext uri="{BB962C8B-B14F-4D97-AF65-F5344CB8AC3E}">
        <p14:creationId xmlns:p14="http://schemas.microsoft.com/office/powerpoint/2010/main" val="4011082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C957E8B-58E7-47AD-A6CD-C7973086EF91}" type="slidenum">
              <a:rPr lang="da-DK" smtClean="0"/>
              <a:t>43</a:t>
            </a:fld>
            <a:endParaRPr lang="da-DK"/>
          </a:p>
        </p:txBody>
      </p:sp>
    </p:spTree>
    <p:extLst>
      <p:ext uri="{BB962C8B-B14F-4D97-AF65-F5344CB8AC3E}">
        <p14:creationId xmlns:p14="http://schemas.microsoft.com/office/powerpoint/2010/main" val="2419822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Jokeren i dette skema er grundskyldsfritagelsen, som fuldstændig skævvrider de midler der er til rådighed for ejerne. Det kan godt være at det ser ud som om der er x antal midler til de fredede bygninger, men dels er det faktisk ikke ret mange penge til så mange bygninger og dels havner de alle sammen i Region Hovedstaden. De få der havner udenfor går til de største byer.</a:t>
            </a:r>
          </a:p>
          <a:p>
            <a:pPr marL="0" indent="0">
              <a:buFont typeface="Arial" panose="020B0604020202020204" pitchFamily="34" charset="0"/>
              <a:buNone/>
            </a:pPr>
            <a:endParaRPr lang="da-DK" dirty="0"/>
          </a:p>
          <a:p>
            <a:pPr marL="171450" indent="-171450">
              <a:buFont typeface="Arial" panose="020B0604020202020204" pitchFamily="34" charset="0"/>
              <a:buChar char="•"/>
            </a:pPr>
            <a:r>
              <a:rPr lang="da-DK" dirty="0"/>
              <a:t>Når jeg siger at 388 mio. kr. ikke er mange penge, er det fordi jeg lige har hørt at Nationalbanken skal sættes i stand. Den er fredet. Det kommer til at koste 3.5 mia. kr. Jeg har også hørt at genopførslen af den halve børs løber op i et mia. beløb.</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Men som sagt landdistrikterne er den store taber i dette spil. For samtidig med at de ikke får megen hjælp, har de lavere indkomster og ringere mulighed for at låne penge.</a:t>
            </a:r>
          </a:p>
        </p:txBody>
      </p:sp>
      <p:sp>
        <p:nvSpPr>
          <p:cNvPr id="4" name="Pladsholder til slidenummer 3"/>
          <p:cNvSpPr>
            <a:spLocks noGrp="1"/>
          </p:cNvSpPr>
          <p:nvPr>
            <p:ph type="sldNum" sz="quarter" idx="5"/>
          </p:nvPr>
        </p:nvSpPr>
        <p:spPr/>
        <p:txBody>
          <a:bodyPr/>
          <a:lstStyle/>
          <a:p>
            <a:fld id="{5C957E8B-58E7-47AD-A6CD-C7973086EF91}" type="slidenum">
              <a:rPr lang="da-DK" smtClean="0"/>
              <a:t>44</a:t>
            </a:fld>
            <a:endParaRPr lang="da-DK"/>
          </a:p>
        </p:txBody>
      </p:sp>
    </p:spTree>
    <p:extLst>
      <p:ext uri="{BB962C8B-B14F-4D97-AF65-F5344CB8AC3E}">
        <p14:creationId xmlns:p14="http://schemas.microsoft.com/office/powerpoint/2010/main" val="3252089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C957E8B-58E7-47AD-A6CD-C7973086EF91}" type="slidenum">
              <a:rPr lang="da-DK" smtClean="0"/>
              <a:t>45</a:t>
            </a:fld>
            <a:endParaRPr lang="da-DK"/>
          </a:p>
        </p:txBody>
      </p:sp>
    </p:spTree>
    <p:extLst>
      <p:ext uri="{BB962C8B-B14F-4D97-AF65-F5344CB8AC3E}">
        <p14:creationId xmlns:p14="http://schemas.microsoft.com/office/powerpoint/2010/main" val="5854402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5C957E8B-58E7-47AD-A6CD-C7973086EF91}" type="slidenum">
              <a:rPr lang="da-DK" smtClean="0"/>
              <a:t>46</a:t>
            </a:fld>
            <a:endParaRPr lang="da-DK"/>
          </a:p>
        </p:txBody>
      </p:sp>
    </p:spTree>
    <p:extLst>
      <p:ext uri="{BB962C8B-B14F-4D97-AF65-F5344CB8AC3E}">
        <p14:creationId xmlns:p14="http://schemas.microsoft.com/office/powerpoint/2010/main" val="978422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Vi skal tilbage i 1918</a:t>
            </a:r>
          </a:p>
          <a:p>
            <a:pPr marL="171450" indent="-171450">
              <a:buFont typeface="Arial" panose="020B0604020202020204" pitchFamily="34" charset="0"/>
              <a:buChar char="•"/>
            </a:pPr>
            <a:r>
              <a:rPr lang="da-DK" dirty="0"/>
              <a:t>I den periode var man i flere europæiske lande begyndt at interessere sig for både bevaring af natur og kulturarv og de første naturbevarings- og bygningsbevaringslove havde set dagens lys. </a:t>
            </a:r>
          </a:p>
          <a:p>
            <a:pPr marL="171450" indent="-171450">
              <a:buFont typeface="Arial" panose="020B0604020202020204" pitchFamily="34" charset="0"/>
              <a:buChar char="•"/>
            </a:pPr>
            <a:r>
              <a:rPr lang="da-DK" dirty="0"/>
              <a:t>I Danmark havde en nedrivning af bygningerne - de seks søstre -  som lå l mellem Børsen og Knippels Bro affødt stor forargelse og spørgsmålet om bygningsfredning blev diskuteret i folketinget. Men da en fredning ville være et indgreb i den grundlovssikrede private ejendomsret, var det svært at få flertal – lige indtil en dansk rigsdagsmand, en konservativ godsejer Frederik Sporon-Fiedler, udtrykte at man i visse tilfælde måtte tilsidesætte den private ejendomsret for almenvellets interesser.</a:t>
            </a:r>
          </a:p>
          <a:p>
            <a:pPr marL="171450" indent="-171450">
              <a:buFont typeface="Arial" panose="020B0604020202020204" pitchFamily="34" charset="0"/>
              <a:buChar char="•"/>
            </a:pPr>
            <a:r>
              <a:rPr lang="da-DK" dirty="0"/>
              <a:t>Herefter blev bygningsfredningsloven gennemført</a:t>
            </a:r>
          </a:p>
        </p:txBody>
      </p:sp>
      <p:sp>
        <p:nvSpPr>
          <p:cNvPr id="4" name="Pladsholder til slidenummer 3"/>
          <p:cNvSpPr>
            <a:spLocks noGrp="1"/>
          </p:cNvSpPr>
          <p:nvPr>
            <p:ph type="sldNum" sz="quarter" idx="5"/>
          </p:nvPr>
        </p:nvSpPr>
        <p:spPr/>
        <p:txBody>
          <a:bodyPr/>
          <a:lstStyle/>
          <a:p>
            <a:fld id="{5C957E8B-58E7-47AD-A6CD-C7973086EF91}" type="slidenum">
              <a:rPr lang="da-DK" smtClean="0"/>
              <a:t>5</a:t>
            </a:fld>
            <a:endParaRPr lang="da-DK"/>
          </a:p>
        </p:txBody>
      </p:sp>
    </p:spTree>
    <p:extLst>
      <p:ext uri="{BB962C8B-B14F-4D97-AF65-F5344CB8AC3E}">
        <p14:creationId xmlns:p14="http://schemas.microsoft.com/office/powerpoint/2010/main" val="1010733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Bygningsfredningen affødte ikke erstatning – i modsætning til naturfredningsloven. </a:t>
            </a:r>
          </a:p>
          <a:p>
            <a:pPr marL="171450" indent="-171450">
              <a:buFont typeface="Arial" panose="020B0604020202020204" pitchFamily="34" charset="0"/>
              <a:buChar char="•"/>
            </a:pPr>
            <a:r>
              <a:rPr lang="da-DK" dirty="0"/>
              <a:t>Bygningerne skulle jo blot fortsat vedligeholdes med strå, tegl, kalk og maling og præmissen var, at en fredning ikke ville forvolde ejeren yderligere udgifter. Skete det alligevel skulle spørgsmålet om erstatning udsættes til det tidspunkt, hvor de ekstra udgifter kunne dokumenteres.</a:t>
            </a:r>
          </a:p>
        </p:txBody>
      </p:sp>
      <p:sp>
        <p:nvSpPr>
          <p:cNvPr id="4" name="Pladsholder til slidenummer 3"/>
          <p:cNvSpPr>
            <a:spLocks noGrp="1"/>
          </p:cNvSpPr>
          <p:nvPr>
            <p:ph type="sldNum" sz="quarter" idx="5"/>
          </p:nvPr>
        </p:nvSpPr>
        <p:spPr/>
        <p:txBody>
          <a:bodyPr/>
          <a:lstStyle/>
          <a:p>
            <a:fld id="{5C957E8B-58E7-47AD-A6CD-C7973086EF91}" type="slidenum">
              <a:rPr lang="da-DK" smtClean="0"/>
              <a:t>6</a:t>
            </a:fld>
            <a:endParaRPr lang="da-DK"/>
          </a:p>
        </p:txBody>
      </p:sp>
    </p:spTree>
    <p:extLst>
      <p:ext uri="{BB962C8B-B14F-4D97-AF65-F5344CB8AC3E}">
        <p14:creationId xmlns:p14="http://schemas.microsoft.com/office/powerpoint/2010/main" val="2525536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Bygningsfredningsloven kørte stort set uændret frem til 1980. I den periode fungerede myndigheder og ejere uden de store problemer. I samme periode  var der heller ikke så meget gang i byggeriet og kravet til komfort (nye badeværelser og køkkener) havde heller ikke holdt sit store indtog hos ejerne  af de fredede bygninger.</a:t>
            </a:r>
          </a:p>
          <a:p>
            <a:pPr marL="171450" indent="-171450">
              <a:buFont typeface="Arial" panose="020B0604020202020204" pitchFamily="34" charset="0"/>
              <a:buChar char="•"/>
            </a:pPr>
            <a:r>
              <a:rPr lang="da-DK" dirty="0"/>
              <a:t>Den helt store ændring af bygningsfredningsloven i 1980. Kort fortalt var bevæggrunden, at beskytte de mange store indvendige fredningsværdier. Sagen var den, at der var begyndt at ske transformationer af de gamle huse, fx palæer som er B-fredet som gadeforløb.  </a:t>
            </a:r>
          </a:p>
          <a:p>
            <a:pPr marL="171450" indent="-171450">
              <a:buFont typeface="Arial" panose="020B0604020202020204" pitchFamily="34" charset="0"/>
              <a:buChar char="•"/>
            </a:pPr>
            <a:r>
              <a:rPr lang="da-DK" dirty="0"/>
              <a:t>Da de nye ændringer af loven så kom, blev det for meget. (gennemgå ændringerne)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171450" indent="-171450">
              <a:buFont typeface="Arial" panose="020B0604020202020204" pitchFamily="34" charset="0"/>
              <a:buChar char="•"/>
            </a:pPr>
            <a:r>
              <a:rPr lang="da-DK" sz="1200" kern="100" dirty="0">
                <a:effectLst/>
                <a:latin typeface="Calibri" panose="020F0502020204030204" pitchFamily="34" charset="0"/>
                <a:ea typeface="Calibri" panose="020F0502020204030204" pitchFamily="34" charset="0"/>
                <a:cs typeface="Times New Roman" panose="02020603050405020304" pitchFamily="18" charset="0"/>
              </a:rPr>
              <a:t>5 ejere, som sad på nogle af de godser med de største vedligeholdelsesbyrder, Clausholm, Sandholt og Nørre Vosborg var stærkt utilfredse med, at en stramning af Bygningsfredningsloven ville betyde yderligere indgreb i råderetten og der var stadig ingen økonomisk hjælp  til den løbende vedligeholdelse af deres meget vedligeholdelsestunge bygningsanlæg. </a:t>
            </a:r>
          </a:p>
          <a:p>
            <a:pPr marL="171450" indent="-171450">
              <a:buFont typeface="Arial" panose="020B0604020202020204" pitchFamily="34" charset="0"/>
              <a:buChar char="•"/>
            </a:pPr>
            <a:r>
              <a:rPr lang="da-DK" sz="1200" kern="100" dirty="0">
                <a:effectLst/>
                <a:latin typeface="Calibri" panose="020F0502020204030204" pitchFamily="34" charset="0"/>
                <a:ea typeface="Calibri" panose="020F0502020204030204" pitchFamily="34" charset="0"/>
                <a:cs typeface="Times New Roman" panose="02020603050405020304" pitchFamily="18" charset="0"/>
              </a:rPr>
              <a:t>De gik til direktøren for det der dengang hed Fredningsstyrelsen, Viggo Nielsen. Viggo Nielsen anbefalede dem at etablere en stærk ejerforening og præciserede samtidig at det skulle være en landsdækkende forening for alle ejere. En klub af herregårdsejere ville ingen politikere lytte til. De lyttede til hans råd og samme år blev Bygnings Frednings Foreningen, BYFO i stiftet, med bestyrelse og en deltidssekretær.</a:t>
            </a:r>
          </a:p>
          <a:p>
            <a:pPr marL="171450" indent="-171450">
              <a:buFont typeface="Arial" panose="020B0604020202020204" pitchFamily="34" charset="0"/>
              <a:buChar char="•"/>
            </a:pPr>
            <a:r>
              <a:rPr lang="da-DK" sz="1200" kern="100" dirty="0">
                <a:effectLst/>
                <a:latin typeface="Calibri" panose="020F0502020204030204" pitchFamily="34" charset="0"/>
                <a:ea typeface="Calibri" panose="020F0502020204030204" pitchFamily="34" charset="0"/>
                <a:cs typeface="Times New Roman" panose="02020603050405020304" pitchFamily="18" charset="0"/>
              </a:rPr>
              <a:t>Samtidig havde Henrik Haubroe, ejer af Nørre Vosborg, en bror som var arkitekt. De to udtænkte en fradragsordning, som ejeren kunne bruge til både restaurering og alm. vedligeholdelse. Fradraget havde dengang en skatteværdi på op til 60-70%. </a:t>
            </a:r>
          </a:p>
          <a:p>
            <a:pPr marL="171450" indent="-171450">
              <a:buFont typeface="Arial" panose="020B0604020202020204" pitchFamily="34" charset="0"/>
              <a:buChar char="•"/>
            </a:pPr>
            <a:r>
              <a:rPr lang="da-DK" sz="1200" kern="100" dirty="0">
                <a:effectLst/>
                <a:latin typeface="Calibri" panose="020F0502020204030204" pitchFamily="34" charset="0"/>
                <a:ea typeface="Calibri" panose="020F0502020204030204" pitchFamily="34" charset="0"/>
                <a:cs typeface="Times New Roman" panose="02020603050405020304" pitchFamily="18" charset="0"/>
              </a:rPr>
              <a:t>Ved stor ihærdighed lykkedes det at få den daværende skatteminister med på ideen, og BYFO fik lov til selv at administrere ordningen. Det var et politisk mesterstykke, som ingen andre foreninger har formået at få igennem. Og det har vi så gjort lige siden og efter mange år blev ordningen ovenikøbet skrevet ind i Ligningsloven.</a:t>
            </a:r>
          </a:p>
          <a:p>
            <a:pPr marL="171450" indent="-171450">
              <a:buFont typeface="Arial" panose="020B0604020202020204" pitchFamily="34" charset="0"/>
              <a:buChar char="•"/>
            </a:pPr>
            <a:r>
              <a:rPr lang="da-DK" sz="1200" kern="100" dirty="0">
                <a:effectLst/>
                <a:latin typeface="Calibri" panose="020F0502020204030204" pitchFamily="34" charset="0"/>
                <a:ea typeface="Calibri" panose="020F0502020204030204" pitchFamily="34" charset="0"/>
                <a:cs typeface="Times New Roman" panose="02020603050405020304" pitchFamily="18" charset="0"/>
              </a:rPr>
              <a:t>At starte med at lokke nye medlemmer med en fradragsordning var et glimrende incitament til at melde sig ind i foreningen og medlemmerne strømmede ind.</a:t>
            </a:r>
          </a:p>
          <a:p>
            <a:pPr marL="171450" indent="-171450">
              <a:buFont typeface="Arial" panose="020B0604020202020204" pitchFamily="34" charset="0"/>
              <a:buChar char="•"/>
            </a:pPr>
            <a:r>
              <a:rPr lang="da-DK" sz="1200" kern="100" dirty="0">
                <a:effectLst/>
                <a:latin typeface="Calibri" panose="020F0502020204030204" pitchFamily="34" charset="0"/>
                <a:ea typeface="Calibri" panose="020F0502020204030204" pitchFamily="34" charset="0"/>
                <a:cs typeface="Times New Roman" panose="02020603050405020304" pitchFamily="18" charset="0"/>
              </a:rPr>
              <a:t>Det betyder, at vi i dag har langt de fleste private ejere som medlemmer.</a:t>
            </a:r>
          </a:p>
          <a:p>
            <a:endParaRPr lang="da-DK" dirty="0"/>
          </a:p>
        </p:txBody>
      </p:sp>
      <p:sp>
        <p:nvSpPr>
          <p:cNvPr id="4" name="Pladsholder til slidenummer 3"/>
          <p:cNvSpPr>
            <a:spLocks noGrp="1"/>
          </p:cNvSpPr>
          <p:nvPr>
            <p:ph type="sldNum" sz="quarter" idx="5"/>
          </p:nvPr>
        </p:nvSpPr>
        <p:spPr/>
        <p:txBody>
          <a:bodyPr/>
          <a:lstStyle/>
          <a:p>
            <a:fld id="{5C957E8B-58E7-47AD-A6CD-C7973086EF91}" type="slidenum">
              <a:rPr lang="da-DK" smtClean="0"/>
              <a:t>7</a:t>
            </a:fld>
            <a:endParaRPr lang="da-DK"/>
          </a:p>
        </p:txBody>
      </p:sp>
    </p:spTree>
    <p:extLst>
      <p:ext uri="{BB962C8B-B14F-4D97-AF65-F5344CB8AC3E}">
        <p14:creationId xmlns:p14="http://schemas.microsoft.com/office/powerpoint/2010/main" val="32968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Før jeg går videre med at fortælle, hvad vi beskæftiger os med i BYFO, har jeg lyst til at tage jer lidt op i helikopterhøjde, så I kan få et overblik over hvordan den samlede bygningsarv i DK fordeler sig.</a:t>
            </a:r>
          </a:p>
          <a:p>
            <a:pPr marL="171450" indent="-171450">
              <a:buFont typeface="Arial" panose="020B0604020202020204" pitchFamily="34" charset="0"/>
              <a:buChar char="•"/>
            </a:pPr>
            <a:r>
              <a:rPr lang="da-DK" dirty="0"/>
              <a:t>Som jeg sagde  i begyndelsen, er det tilsammen under 10 % af bygningsmassen, der i en eller anden form er beskyttet. </a:t>
            </a:r>
          </a:p>
        </p:txBody>
      </p:sp>
      <p:sp>
        <p:nvSpPr>
          <p:cNvPr id="4" name="Pladsholder til slidenummer 3"/>
          <p:cNvSpPr>
            <a:spLocks noGrp="1"/>
          </p:cNvSpPr>
          <p:nvPr>
            <p:ph type="sldNum" sz="quarter" idx="5"/>
          </p:nvPr>
        </p:nvSpPr>
        <p:spPr/>
        <p:txBody>
          <a:bodyPr/>
          <a:lstStyle/>
          <a:p>
            <a:fld id="{5C957E8B-58E7-47AD-A6CD-C7973086EF91}" type="slidenum">
              <a:rPr lang="da-DK" smtClean="0"/>
              <a:t>8</a:t>
            </a:fld>
            <a:endParaRPr lang="da-DK"/>
          </a:p>
        </p:txBody>
      </p:sp>
    </p:spTree>
    <p:extLst>
      <p:ext uri="{BB962C8B-B14F-4D97-AF65-F5344CB8AC3E}">
        <p14:creationId xmlns:p14="http://schemas.microsoft.com/office/powerpoint/2010/main" val="1377220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ser I et overblik over Danmarks samlede bygningsmasse angivet efter </a:t>
            </a:r>
            <a:r>
              <a:rPr lang="da-DK" dirty="0" err="1"/>
              <a:t>opførselsår</a:t>
            </a:r>
            <a:r>
              <a:rPr lang="da-DK" dirty="0"/>
              <a:t>. Det er tydeligt, at der for alvor først kom gang i byggeriet i efterkrigstidsårene.</a:t>
            </a:r>
          </a:p>
        </p:txBody>
      </p:sp>
      <p:sp>
        <p:nvSpPr>
          <p:cNvPr id="4" name="Pladsholder til slidenummer 3"/>
          <p:cNvSpPr>
            <a:spLocks noGrp="1"/>
          </p:cNvSpPr>
          <p:nvPr>
            <p:ph type="sldNum" sz="quarter" idx="5"/>
          </p:nvPr>
        </p:nvSpPr>
        <p:spPr/>
        <p:txBody>
          <a:bodyPr/>
          <a:lstStyle/>
          <a:p>
            <a:fld id="{5C957E8B-58E7-47AD-A6CD-C7973086EF91}" type="slidenum">
              <a:rPr lang="da-DK" smtClean="0"/>
              <a:t>9</a:t>
            </a:fld>
            <a:endParaRPr lang="da-DK"/>
          </a:p>
        </p:txBody>
      </p:sp>
    </p:spTree>
    <p:extLst>
      <p:ext uri="{BB962C8B-B14F-4D97-AF65-F5344CB8AC3E}">
        <p14:creationId xmlns:p14="http://schemas.microsoft.com/office/powerpoint/2010/main" val="14449462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tekst">
    <p:spTree>
      <p:nvGrpSpPr>
        <p:cNvPr id="1" name=""/>
        <p:cNvGrpSpPr/>
        <p:nvPr/>
      </p:nvGrpSpPr>
      <p:grpSpPr>
        <a:xfrm>
          <a:off x="0" y="0"/>
          <a:ext cx="0" cy="0"/>
          <a:chOff x="0" y="0"/>
          <a:chExt cx="0" cy="0"/>
        </a:xfrm>
      </p:grpSpPr>
      <p:sp>
        <p:nvSpPr>
          <p:cNvPr id="7" name="Rektangel 6"/>
          <p:cNvSpPr/>
          <p:nvPr userDrawn="1"/>
        </p:nvSpPr>
        <p:spPr>
          <a:xfrm>
            <a:off x="0" y="0"/>
            <a:ext cx="9144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a-DK" sz="1350"/>
          </a:p>
        </p:txBody>
      </p:sp>
      <p:sp>
        <p:nvSpPr>
          <p:cNvPr id="2" name="Titel 1"/>
          <p:cNvSpPr>
            <a:spLocks noGrp="1"/>
          </p:cNvSpPr>
          <p:nvPr>
            <p:ph type="ctrTitle"/>
          </p:nvPr>
        </p:nvSpPr>
        <p:spPr>
          <a:xfrm>
            <a:off x="900000" y="2543742"/>
            <a:ext cx="7380000" cy="972000"/>
          </a:xfrm>
        </p:spPr>
        <p:txBody>
          <a:bodyPr anchor="b"/>
          <a:lstStyle>
            <a:lvl1pPr algn="ctr">
              <a:defRPr sz="3150">
                <a:solidFill>
                  <a:schemeClr val="bg1"/>
                </a:solidFill>
              </a:defRPr>
            </a:lvl1pPr>
          </a:lstStyle>
          <a:p>
            <a:r>
              <a:rPr lang="da-DK"/>
              <a:t>Klik for at redigere titeltypografien i masteren</a:t>
            </a:r>
            <a:endParaRPr lang="da-DK" dirty="0"/>
          </a:p>
        </p:txBody>
      </p:sp>
      <p:sp>
        <p:nvSpPr>
          <p:cNvPr id="3" name="Undertitel 2"/>
          <p:cNvSpPr>
            <a:spLocks noGrp="1"/>
          </p:cNvSpPr>
          <p:nvPr>
            <p:ph type="subTitle" idx="1"/>
          </p:nvPr>
        </p:nvSpPr>
        <p:spPr>
          <a:xfrm>
            <a:off x="900000" y="3827818"/>
            <a:ext cx="7380000" cy="1655762"/>
          </a:xfrm>
        </p:spPr>
        <p:txBody>
          <a:bodyPr/>
          <a:lstStyle>
            <a:lvl1pPr marL="0" indent="0" algn="ctr">
              <a:buNone/>
              <a:defRPr sz="1800" i="1">
                <a:solidFill>
                  <a:schemeClr val="bg1"/>
                </a:solidFill>
                <a:latin typeface="Didot" panose="02000503000000020003"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a-DK"/>
              <a:t>Klik for at redigere undertiteltypografien i masteren</a:t>
            </a:r>
            <a:endParaRPr lang="da-DK" dirty="0"/>
          </a:p>
        </p:txBody>
      </p:sp>
      <p:sp>
        <p:nvSpPr>
          <p:cNvPr id="4" name="Pladsholder til dato 3"/>
          <p:cNvSpPr>
            <a:spLocks noGrp="1"/>
          </p:cNvSpPr>
          <p:nvPr>
            <p:ph type="dt" sz="half" idx="10"/>
          </p:nvPr>
        </p:nvSpPr>
        <p:spPr>
          <a:xfrm>
            <a:off x="3561300" y="5688000"/>
            <a:ext cx="2057400" cy="360000"/>
          </a:xfrm>
        </p:spPr>
        <p:txBody>
          <a:bodyPr/>
          <a:lstStyle>
            <a:lvl1pPr algn="ctr">
              <a:defRPr sz="1400">
                <a:solidFill>
                  <a:schemeClr val="bg1"/>
                </a:solidFill>
              </a:defRPr>
            </a:lvl1pPr>
          </a:lstStyle>
          <a:p>
            <a:fld id="{A1369C3F-EE04-4D79-A02D-EF3EADF81D65}" type="datetime2">
              <a:rPr lang="da-DK" smtClean="0"/>
              <a:t>5. marts 2026</a:t>
            </a:fld>
            <a:endParaRPr lang="da-DK" dirty="0"/>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6001" y="426955"/>
            <a:ext cx="1690566" cy="1688400"/>
          </a:xfrm>
          <a:prstGeom prst="rect">
            <a:avLst/>
          </a:prstGeom>
        </p:spPr>
      </p:pic>
      <p:sp>
        <p:nvSpPr>
          <p:cNvPr id="13" name="Pladsholder til tekst 12"/>
          <p:cNvSpPr>
            <a:spLocks noGrp="1"/>
          </p:cNvSpPr>
          <p:nvPr>
            <p:ph type="body" sz="quarter" idx="12" hasCustomPrompt="1"/>
          </p:nvPr>
        </p:nvSpPr>
        <p:spPr>
          <a:xfrm>
            <a:off x="900000" y="6176250"/>
            <a:ext cx="7380287" cy="360000"/>
          </a:xfrm>
        </p:spPr>
        <p:txBody>
          <a:bodyPr/>
          <a:lstStyle>
            <a:lvl1pPr marL="0" indent="0" algn="ctr">
              <a:buNone/>
              <a:defRPr sz="1400">
                <a:solidFill>
                  <a:schemeClr val="bg1"/>
                </a:solidFill>
              </a:defRPr>
            </a:lvl1pPr>
          </a:lstStyle>
          <a:p>
            <a:pPr lvl="0"/>
            <a:r>
              <a:rPr lang="da-DK" dirty="0"/>
              <a:t>Præsentation af Navn Efternavn, Sted</a:t>
            </a:r>
          </a:p>
        </p:txBody>
      </p:sp>
    </p:spTree>
    <p:extLst>
      <p:ext uri="{BB962C8B-B14F-4D97-AF65-F5344CB8AC3E}">
        <p14:creationId xmlns:p14="http://schemas.microsoft.com/office/powerpoint/2010/main" val="4132730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billede">
    <p:spTree>
      <p:nvGrpSpPr>
        <p:cNvPr id="1" name=""/>
        <p:cNvGrpSpPr/>
        <p:nvPr/>
      </p:nvGrpSpPr>
      <p:grpSpPr>
        <a:xfrm>
          <a:off x="0" y="0"/>
          <a:ext cx="0" cy="0"/>
          <a:chOff x="0" y="0"/>
          <a:chExt cx="0" cy="0"/>
        </a:xfrm>
      </p:grpSpPr>
      <p:sp>
        <p:nvSpPr>
          <p:cNvPr id="8" name="Pladsholder til billede 7"/>
          <p:cNvSpPr>
            <a:spLocks noGrp="1"/>
          </p:cNvSpPr>
          <p:nvPr>
            <p:ph type="pic" sz="quarter" idx="12" hasCustomPrompt="1"/>
          </p:nvPr>
        </p:nvSpPr>
        <p:spPr>
          <a:xfrm>
            <a:off x="0" y="0"/>
            <a:ext cx="9144000" cy="6858000"/>
          </a:xfrm>
        </p:spPr>
        <p:txBody>
          <a:bodyPr/>
          <a:lstStyle>
            <a:lvl1pPr marL="0" indent="0">
              <a:buFontTx/>
              <a:buNone/>
              <a:defRPr sz="1400"/>
            </a:lvl1pPr>
          </a:lstStyle>
          <a:p>
            <a:r>
              <a:rPr lang="da-DK" dirty="0"/>
              <a:t>Indsæt billede – hvis HH logo herefter ikke ses, vælg ”Placer bagest” for at lægge billede bag logo.</a:t>
            </a:r>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6000" y="426955"/>
            <a:ext cx="1692000" cy="1689832"/>
          </a:xfrm>
          <a:prstGeom prst="rect">
            <a:avLst/>
          </a:prstGeom>
        </p:spPr>
      </p:pic>
    </p:spTree>
    <p:extLst>
      <p:ext uri="{BB962C8B-B14F-4D97-AF65-F5344CB8AC3E}">
        <p14:creationId xmlns:p14="http://schemas.microsoft.com/office/powerpoint/2010/main" val="19325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dho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00000" y="1224000"/>
            <a:ext cx="7380000" cy="396000"/>
          </a:xfrm>
        </p:spPr>
        <p:txBody>
          <a:bodyPr/>
          <a:lstStyle>
            <a:lvl1pPr>
              <a:defRPr/>
            </a:lvl1pPr>
          </a:lstStyle>
          <a:p>
            <a:r>
              <a:rPr lang="da-DK" dirty="0"/>
              <a:t>Indhold</a:t>
            </a:r>
          </a:p>
        </p:txBody>
      </p:sp>
      <p:sp>
        <p:nvSpPr>
          <p:cNvPr id="3" name="Pladsholder til indhold 2"/>
          <p:cNvSpPr>
            <a:spLocks noGrp="1"/>
          </p:cNvSpPr>
          <p:nvPr>
            <p:ph idx="1" hasCustomPrompt="1"/>
          </p:nvPr>
        </p:nvSpPr>
        <p:spPr/>
        <p:txBody>
          <a:bodyPr/>
          <a:lstStyle>
            <a:lvl1pPr marL="0" indent="0">
              <a:buNone/>
              <a:defRPr sz="1400"/>
            </a:lvl1pPr>
          </a:lstStyle>
          <a:p>
            <a:pPr lvl="0"/>
            <a:r>
              <a:rPr lang="da-DK" dirty="0"/>
              <a:t>Tabel i 2 kolonner</a:t>
            </a:r>
          </a:p>
        </p:txBody>
      </p:sp>
      <p:sp>
        <p:nvSpPr>
          <p:cNvPr id="4" name="Pladsholder til dato 3"/>
          <p:cNvSpPr>
            <a:spLocks noGrp="1"/>
          </p:cNvSpPr>
          <p:nvPr>
            <p:ph type="dt" sz="half" idx="10"/>
          </p:nvPr>
        </p:nvSpPr>
        <p:spPr/>
        <p:txBody>
          <a:bodyPr/>
          <a:lstStyle/>
          <a:p>
            <a:fld id="{A50EF9DE-ECB0-4191-86E1-93FCBEA76DD1}" type="datetime2">
              <a:rPr lang="da-DK" smtClean="0"/>
              <a:t>5. marts 2026</a:t>
            </a:fld>
            <a:endParaRPr lang="da-DK"/>
          </a:p>
        </p:txBody>
      </p:sp>
      <p:sp>
        <p:nvSpPr>
          <p:cNvPr id="6" name="Pladsholder til slidenummer 5"/>
          <p:cNvSpPr>
            <a:spLocks noGrp="1"/>
          </p:cNvSpPr>
          <p:nvPr>
            <p:ph type="sldNum" sz="quarter" idx="12"/>
          </p:nvPr>
        </p:nvSpPr>
        <p:spPr/>
        <p:txBody>
          <a:bodyPr/>
          <a:lstStyle/>
          <a:p>
            <a:fld id="{B491044B-402C-4441-9D1D-2116226941EE}" type="slidenum">
              <a:rPr lang="da-DK" smtClean="0"/>
              <a:t>‹nr.›</a:t>
            </a:fld>
            <a:endParaRPr lang="da-DK"/>
          </a:p>
        </p:txBody>
      </p:sp>
      <p:sp>
        <p:nvSpPr>
          <p:cNvPr id="7" name="Rektangel 6"/>
          <p:cNvSpPr/>
          <p:nvPr userDrawn="1"/>
        </p:nvSpPr>
        <p:spPr>
          <a:xfrm>
            <a:off x="0" y="0"/>
            <a:ext cx="9144000" cy="84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a-DK" sz="1350"/>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000" y="180000"/>
            <a:ext cx="1496571" cy="551689"/>
          </a:xfrm>
          <a:prstGeom prst="rect">
            <a:avLst/>
          </a:prstGeom>
        </p:spPr>
      </p:pic>
    </p:spTree>
    <p:extLst>
      <p:ext uri="{BB962C8B-B14F-4D97-AF65-F5344CB8AC3E}">
        <p14:creationId xmlns:p14="http://schemas.microsoft.com/office/powerpoint/2010/main" val="449187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900000" y="1224000"/>
            <a:ext cx="7380000" cy="396000"/>
          </a:xfrm>
        </p:spPr>
        <p:txBody>
          <a:bodyPr/>
          <a:lstStyle/>
          <a:p>
            <a:r>
              <a:rPr lang="da-DK"/>
              <a:t>Klik for at redigere titeltypografien i masteren</a:t>
            </a:r>
            <a:endParaRPr lang="da-DK" dirty="0"/>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p>
            <a:fld id="{E414B22B-149C-44FC-865B-FF9BCC577762}" type="datetime2">
              <a:rPr lang="da-DK" smtClean="0"/>
              <a:t>5. marts 2026</a:t>
            </a:fld>
            <a:endParaRPr lang="da-DK"/>
          </a:p>
        </p:txBody>
      </p:sp>
      <p:sp>
        <p:nvSpPr>
          <p:cNvPr id="6" name="Pladsholder til slidenummer 5"/>
          <p:cNvSpPr>
            <a:spLocks noGrp="1"/>
          </p:cNvSpPr>
          <p:nvPr>
            <p:ph type="sldNum" sz="quarter" idx="12"/>
          </p:nvPr>
        </p:nvSpPr>
        <p:spPr/>
        <p:txBody>
          <a:bodyPr/>
          <a:lstStyle/>
          <a:p>
            <a:fld id="{B491044B-402C-4441-9D1D-2116226941EE}" type="slidenum">
              <a:rPr lang="da-DK" smtClean="0"/>
              <a:t>‹nr.›</a:t>
            </a:fld>
            <a:endParaRPr lang="da-DK"/>
          </a:p>
        </p:txBody>
      </p:sp>
      <p:sp>
        <p:nvSpPr>
          <p:cNvPr id="7" name="Rektangel 6"/>
          <p:cNvSpPr/>
          <p:nvPr userDrawn="1"/>
        </p:nvSpPr>
        <p:spPr>
          <a:xfrm>
            <a:off x="0" y="0"/>
            <a:ext cx="9144000" cy="84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a-DK" sz="1350"/>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000" y="180000"/>
            <a:ext cx="1496571" cy="551689"/>
          </a:xfrm>
          <a:prstGeom prst="rect">
            <a:avLst/>
          </a:prstGeom>
        </p:spPr>
      </p:pic>
    </p:spTree>
    <p:extLst>
      <p:ext uri="{BB962C8B-B14F-4D97-AF65-F5344CB8AC3E}">
        <p14:creationId xmlns:p14="http://schemas.microsoft.com/office/powerpoint/2010/main" val="325980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manchet og tekst i 2 sp.">
    <p:spTree>
      <p:nvGrpSpPr>
        <p:cNvPr id="1" name=""/>
        <p:cNvGrpSpPr/>
        <p:nvPr/>
      </p:nvGrpSpPr>
      <p:grpSpPr>
        <a:xfrm>
          <a:off x="0" y="0"/>
          <a:ext cx="0" cy="0"/>
          <a:chOff x="0" y="0"/>
          <a:chExt cx="0" cy="0"/>
        </a:xfrm>
      </p:grpSpPr>
      <p:sp>
        <p:nvSpPr>
          <p:cNvPr id="2" name="Titel 1"/>
          <p:cNvSpPr>
            <a:spLocks noGrp="1"/>
          </p:cNvSpPr>
          <p:nvPr>
            <p:ph type="title"/>
          </p:nvPr>
        </p:nvSpPr>
        <p:spPr>
          <a:xfrm>
            <a:off x="900000" y="1224000"/>
            <a:ext cx="7380000" cy="396000"/>
          </a:xfrm>
        </p:spPr>
        <p:txBody>
          <a:bodyPr/>
          <a:lstStyle/>
          <a:p>
            <a:r>
              <a:rPr lang="da-DK"/>
              <a:t>Klik for at redigere titeltypografien i masteren</a:t>
            </a:r>
            <a:endParaRPr lang="da-DK" dirty="0"/>
          </a:p>
        </p:txBody>
      </p:sp>
      <p:sp>
        <p:nvSpPr>
          <p:cNvPr id="4" name="Pladsholder til dato 3"/>
          <p:cNvSpPr>
            <a:spLocks noGrp="1"/>
          </p:cNvSpPr>
          <p:nvPr>
            <p:ph type="dt" sz="half" idx="10"/>
          </p:nvPr>
        </p:nvSpPr>
        <p:spPr/>
        <p:txBody>
          <a:bodyPr/>
          <a:lstStyle/>
          <a:p>
            <a:fld id="{E1C3D0F5-4FC2-4976-86E7-0BC095E3290A}" type="datetime2">
              <a:rPr lang="da-DK" smtClean="0"/>
              <a:t>5. marts 2026</a:t>
            </a:fld>
            <a:endParaRPr lang="da-DK"/>
          </a:p>
        </p:txBody>
      </p:sp>
      <p:sp>
        <p:nvSpPr>
          <p:cNvPr id="6" name="Pladsholder til slidenummer 5"/>
          <p:cNvSpPr>
            <a:spLocks noGrp="1"/>
          </p:cNvSpPr>
          <p:nvPr>
            <p:ph type="sldNum" sz="quarter" idx="12"/>
          </p:nvPr>
        </p:nvSpPr>
        <p:spPr/>
        <p:txBody>
          <a:bodyPr/>
          <a:lstStyle/>
          <a:p>
            <a:fld id="{B491044B-402C-4441-9D1D-2116226941EE}" type="slidenum">
              <a:rPr lang="da-DK" smtClean="0"/>
              <a:t>‹nr.›</a:t>
            </a:fld>
            <a:endParaRPr lang="da-DK"/>
          </a:p>
        </p:txBody>
      </p:sp>
      <p:sp>
        <p:nvSpPr>
          <p:cNvPr id="7" name="Rektangel 6"/>
          <p:cNvSpPr/>
          <p:nvPr userDrawn="1"/>
        </p:nvSpPr>
        <p:spPr>
          <a:xfrm>
            <a:off x="0" y="0"/>
            <a:ext cx="9144000" cy="84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a-DK" sz="1350"/>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000" y="180000"/>
            <a:ext cx="1496571" cy="551689"/>
          </a:xfrm>
          <a:prstGeom prst="rect">
            <a:avLst/>
          </a:prstGeom>
        </p:spPr>
      </p:pic>
      <p:sp>
        <p:nvSpPr>
          <p:cNvPr id="9" name="Pladsholder til tekst 8"/>
          <p:cNvSpPr>
            <a:spLocks noGrp="1"/>
          </p:cNvSpPr>
          <p:nvPr>
            <p:ph type="body" sz="quarter" idx="13" hasCustomPrompt="1"/>
          </p:nvPr>
        </p:nvSpPr>
        <p:spPr>
          <a:xfrm>
            <a:off x="900114" y="1907999"/>
            <a:ext cx="3492000" cy="1620000"/>
          </a:xfrm>
        </p:spPr>
        <p:txBody>
          <a:bodyPr/>
          <a:lstStyle>
            <a:lvl1pPr marL="0" indent="0">
              <a:lnSpc>
                <a:spcPct val="100000"/>
              </a:lnSpc>
              <a:spcBef>
                <a:spcPts val="0"/>
              </a:spcBef>
              <a:buNone/>
              <a:defRPr b="1"/>
            </a:lvl1pPr>
          </a:lstStyle>
          <a:p>
            <a:pPr lvl="0"/>
            <a:r>
              <a:rPr lang="da-DK" dirty="0"/>
              <a:t>Manchet</a:t>
            </a:r>
          </a:p>
        </p:txBody>
      </p:sp>
      <p:sp>
        <p:nvSpPr>
          <p:cNvPr id="11" name="Pladsholder til tekst 10"/>
          <p:cNvSpPr>
            <a:spLocks noGrp="1"/>
          </p:cNvSpPr>
          <p:nvPr>
            <p:ph type="body" sz="quarter" idx="14"/>
          </p:nvPr>
        </p:nvSpPr>
        <p:spPr>
          <a:xfrm>
            <a:off x="900000" y="3780704"/>
            <a:ext cx="3492000" cy="2088000"/>
          </a:xfrm>
        </p:spPr>
        <p:txBody>
          <a:bodyPr/>
          <a:lstStyle>
            <a:lvl1pPr marL="0" indent="0">
              <a:lnSpc>
                <a:spcPct val="100000"/>
              </a:lnSpc>
              <a:spcBef>
                <a:spcPts val="0"/>
              </a:spcBef>
              <a:buNone/>
              <a:defRPr/>
            </a:lvl1pPr>
          </a:lstStyle>
          <a:p>
            <a:pPr lvl="0"/>
            <a:r>
              <a:rPr lang="da-DK"/>
              <a:t>Klik for at redigere teksttypografierne i masteren</a:t>
            </a:r>
          </a:p>
        </p:txBody>
      </p:sp>
      <p:sp>
        <p:nvSpPr>
          <p:cNvPr id="13" name="Pladsholder til tekst 12"/>
          <p:cNvSpPr>
            <a:spLocks noGrp="1"/>
          </p:cNvSpPr>
          <p:nvPr>
            <p:ph type="body" sz="quarter" idx="15"/>
          </p:nvPr>
        </p:nvSpPr>
        <p:spPr>
          <a:xfrm>
            <a:off x="4788000" y="1908704"/>
            <a:ext cx="3492000" cy="3960000"/>
          </a:xfrm>
        </p:spPr>
        <p:txBody>
          <a:bodyPr/>
          <a:lstStyle>
            <a:lvl1pPr marL="0" indent="0">
              <a:lnSpc>
                <a:spcPct val="100000"/>
              </a:lnSpc>
              <a:spcBef>
                <a:spcPts val="0"/>
              </a:spcBef>
              <a:buNone/>
              <a:defRPr/>
            </a:lvl1pPr>
          </a:lstStyle>
          <a:p>
            <a:pPr lvl="0"/>
            <a:r>
              <a:rPr lang="da-DK"/>
              <a:t>Klik for at redigere teksttypografierne i masteren</a:t>
            </a:r>
          </a:p>
        </p:txBody>
      </p:sp>
    </p:spTree>
    <p:extLst>
      <p:ext uri="{BB962C8B-B14F-4D97-AF65-F5344CB8AC3E}">
        <p14:creationId xmlns:p14="http://schemas.microsoft.com/office/powerpoint/2010/main" val="72701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tekst og billede">
    <p:spTree>
      <p:nvGrpSpPr>
        <p:cNvPr id="1" name=""/>
        <p:cNvGrpSpPr/>
        <p:nvPr/>
      </p:nvGrpSpPr>
      <p:grpSpPr>
        <a:xfrm>
          <a:off x="0" y="0"/>
          <a:ext cx="0" cy="0"/>
          <a:chOff x="0" y="0"/>
          <a:chExt cx="0" cy="0"/>
        </a:xfrm>
      </p:grpSpPr>
      <p:sp>
        <p:nvSpPr>
          <p:cNvPr id="2" name="Titel 1"/>
          <p:cNvSpPr>
            <a:spLocks noGrp="1"/>
          </p:cNvSpPr>
          <p:nvPr>
            <p:ph type="title"/>
          </p:nvPr>
        </p:nvSpPr>
        <p:spPr>
          <a:xfrm>
            <a:off x="900000" y="1224000"/>
            <a:ext cx="7380000" cy="396000"/>
          </a:xfrm>
        </p:spPr>
        <p:txBody>
          <a:bodyPr/>
          <a:lstStyle/>
          <a:p>
            <a:r>
              <a:rPr lang="da-DK"/>
              <a:t>Klik for at redigere titeltypografien i masteren</a:t>
            </a:r>
            <a:endParaRPr lang="da-DK" dirty="0"/>
          </a:p>
        </p:txBody>
      </p:sp>
      <p:sp>
        <p:nvSpPr>
          <p:cNvPr id="3" name="Pladsholder til indhold 2"/>
          <p:cNvSpPr>
            <a:spLocks noGrp="1"/>
          </p:cNvSpPr>
          <p:nvPr>
            <p:ph idx="1"/>
          </p:nvPr>
        </p:nvSpPr>
        <p:spPr>
          <a:xfrm>
            <a:off x="900000" y="1908000"/>
            <a:ext cx="7380000" cy="1620000"/>
          </a:xfrm>
        </p:spPr>
        <p:txBody>
          <a:bodyPr/>
          <a:lstStyle>
            <a:lvl1pPr marL="0" indent="0">
              <a:lnSpc>
                <a:spcPct val="100000"/>
              </a:lnSpc>
              <a:spcBef>
                <a:spcPts val="0"/>
              </a:spcBef>
              <a:buNone/>
              <a:defRPr/>
            </a:lvl1pPr>
          </a:lstStyle>
          <a:p>
            <a:pPr lvl="0"/>
            <a:r>
              <a:rPr lang="da-DK"/>
              <a:t>Klik for at redigere teksttypografierne i masteren</a:t>
            </a:r>
          </a:p>
        </p:txBody>
      </p:sp>
      <p:sp>
        <p:nvSpPr>
          <p:cNvPr id="4" name="Pladsholder til dato 3"/>
          <p:cNvSpPr>
            <a:spLocks noGrp="1"/>
          </p:cNvSpPr>
          <p:nvPr>
            <p:ph type="dt" sz="half" idx="10"/>
          </p:nvPr>
        </p:nvSpPr>
        <p:spPr/>
        <p:txBody>
          <a:bodyPr/>
          <a:lstStyle/>
          <a:p>
            <a:fld id="{2E14EA9C-58DF-4A75-8AC1-0AB972E28ACD}" type="datetime2">
              <a:rPr lang="da-DK" smtClean="0"/>
              <a:t>5. marts 2026</a:t>
            </a:fld>
            <a:endParaRPr lang="da-DK"/>
          </a:p>
        </p:txBody>
      </p:sp>
      <p:sp>
        <p:nvSpPr>
          <p:cNvPr id="6" name="Pladsholder til slidenummer 5"/>
          <p:cNvSpPr>
            <a:spLocks noGrp="1"/>
          </p:cNvSpPr>
          <p:nvPr>
            <p:ph type="sldNum" sz="quarter" idx="12"/>
          </p:nvPr>
        </p:nvSpPr>
        <p:spPr/>
        <p:txBody>
          <a:bodyPr/>
          <a:lstStyle/>
          <a:p>
            <a:fld id="{B491044B-402C-4441-9D1D-2116226941EE}" type="slidenum">
              <a:rPr lang="da-DK" smtClean="0"/>
              <a:t>‹nr.›</a:t>
            </a:fld>
            <a:endParaRPr lang="da-DK"/>
          </a:p>
        </p:txBody>
      </p:sp>
      <p:sp>
        <p:nvSpPr>
          <p:cNvPr id="7" name="Rektangel 6"/>
          <p:cNvSpPr/>
          <p:nvPr userDrawn="1"/>
        </p:nvSpPr>
        <p:spPr>
          <a:xfrm>
            <a:off x="0" y="0"/>
            <a:ext cx="9144000" cy="84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a-DK" sz="1350"/>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000" y="180000"/>
            <a:ext cx="1496571" cy="551689"/>
          </a:xfrm>
          <a:prstGeom prst="rect">
            <a:avLst/>
          </a:prstGeom>
        </p:spPr>
      </p:pic>
      <p:sp>
        <p:nvSpPr>
          <p:cNvPr id="9" name="Pladsholder til billede 8"/>
          <p:cNvSpPr>
            <a:spLocks noGrp="1"/>
          </p:cNvSpPr>
          <p:nvPr>
            <p:ph type="pic" sz="quarter" idx="13"/>
          </p:nvPr>
        </p:nvSpPr>
        <p:spPr>
          <a:xfrm>
            <a:off x="900113" y="3780000"/>
            <a:ext cx="7380287" cy="2088000"/>
          </a:xfrm>
        </p:spPr>
        <p:txBody>
          <a:bodyPr/>
          <a:lstStyle>
            <a:lvl1pPr marL="0" indent="0">
              <a:buNone/>
              <a:defRPr/>
            </a:lvl1pPr>
          </a:lstStyle>
          <a:p>
            <a:r>
              <a:rPr lang="da-DK"/>
              <a:t>Klik på ikonet for at tilføje et billede</a:t>
            </a:r>
            <a:endParaRPr lang="da-DK" dirty="0"/>
          </a:p>
        </p:txBody>
      </p:sp>
    </p:spTree>
    <p:extLst>
      <p:ext uri="{BB962C8B-B14F-4D97-AF65-F5344CB8AC3E}">
        <p14:creationId xmlns:p14="http://schemas.microsoft.com/office/powerpoint/2010/main" val="4039094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dsides billede med indsat tekst">
    <p:spTree>
      <p:nvGrpSpPr>
        <p:cNvPr id="1" name=""/>
        <p:cNvGrpSpPr/>
        <p:nvPr/>
      </p:nvGrpSpPr>
      <p:grpSpPr>
        <a:xfrm>
          <a:off x="0" y="0"/>
          <a:ext cx="0" cy="0"/>
          <a:chOff x="0" y="0"/>
          <a:chExt cx="0" cy="0"/>
        </a:xfrm>
      </p:grpSpPr>
      <p:sp>
        <p:nvSpPr>
          <p:cNvPr id="9" name="Pladsholder til billede 8"/>
          <p:cNvSpPr>
            <a:spLocks noGrp="1"/>
          </p:cNvSpPr>
          <p:nvPr>
            <p:ph type="pic" sz="quarter" idx="13"/>
          </p:nvPr>
        </p:nvSpPr>
        <p:spPr>
          <a:xfrm>
            <a:off x="0" y="846000"/>
            <a:ext cx="9144000" cy="6012000"/>
          </a:xfrm>
        </p:spPr>
        <p:txBody>
          <a:bodyPr/>
          <a:lstStyle>
            <a:lvl1pPr marL="0" indent="0">
              <a:buNone/>
              <a:defRPr/>
            </a:lvl1pPr>
          </a:lstStyle>
          <a:p>
            <a:r>
              <a:rPr lang="da-DK"/>
              <a:t>Klik på ikonet for at tilføje et billede</a:t>
            </a:r>
            <a:endParaRPr lang="da-DK" dirty="0"/>
          </a:p>
        </p:txBody>
      </p:sp>
      <p:sp>
        <p:nvSpPr>
          <p:cNvPr id="3" name="Pladsholder til indhold 2"/>
          <p:cNvSpPr>
            <a:spLocks noGrp="1"/>
          </p:cNvSpPr>
          <p:nvPr>
            <p:ph idx="1" hasCustomPrompt="1"/>
          </p:nvPr>
        </p:nvSpPr>
        <p:spPr>
          <a:xfrm>
            <a:off x="5080107" y="4515734"/>
            <a:ext cx="3744000" cy="1620000"/>
          </a:xfrm>
          <a:solidFill>
            <a:schemeClr val="accent3"/>
          </a:solidFill>
        </p:spPr>
        <p:txBody>
          <a:bodyPr lIns="216000" tIns="216000" rIns="216000" bIns="216000"/>
          <a:lstStyle>
            <a:lvl1pPr marL="0" indent="0">
              <a:lnSpc>
                <a:spcPct val="100000"/>
              </a:lnSpc>
              <a:spcBef>
                <a:spcPts val="0"/>
              </a:spcBef>
              <a:buNone/>
              <a:defRPr sz="1400">
                <a:solidFill>
                  <a:schemeClr val="bg1"/>
                </a:solidFill>
              </a:defRPr>
            </a:lvl1pPr>
          </a:lstStyle>
          <a:p>
            <a:pPr lvl="0"/>
            <a:r>
              <a:rPr lang="da-DK" dirty="0"/>
              <a:t>Billedtekst</a:t>
            </a:r>
          </a:p>
        </p:txBody>
      </p:sp>
      <p:sp>
        <p:nvSpPr>
          <p:cNvPr id="7" name="Rektangel 6"/>
          <p:cNvSpPr/>
          <p:nvPr userDrawn="1"/>
        </p:nvSpPr>
        <p:spPr>
          <a:xfrm>
            <a:off x="0" y="0"/>
            <a:ext cx="9144000" cy="84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a-DK" sz="1350"/>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000" y="180000"/>
            <a:ext cx="1496571" cy="551689"/>
          </a:xfrm>
          <a:prstGeom prst="rect">
            <a:avLst/>
          </a:prstGeom>
        </p:spPr>
      </p:pic>
    </p:spTree>
    <p:extLst>
      <p:ext uri="{BB962C8B-B14F-4D97-AF65-F5344CB8AC3E}">
        <p14:creationId xmlns:p14="http://schemas.microsoft.com/office/powerpoint/2010/main" val="23525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vsides billede, lille billede og teks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899999" y="4210756"/>
            <a:ext cx="3420000" cy="1654039"/>
          </a:xfrm>
        </p:spPr>
        <p:txBody>
          <a:bodyPr/>
          <a:lstStyle>
            <a:lvl1pPr marL="0" indent="0">
              <a:lnSpc>
                <a:spcPct val="100000"/>
              </a:lnSpc>
              <a:spcBef>
                <a:spcPts val="0"/>
              </a:spcBef>
              <a:buNone/>
              <a:defRPr/>
            </a:lvl1pPr>
          </a:lstStyle>
          <a:p>
            <a:pPr lvl="0"/>
            <a:r>
              <a:rPr lang="da-DK"/>
              <a:t>Klik for at redigere teksttypografierne i masteren</a:t>
            </a:r>
          </a:p>
        </p:txBody>
      </p:sp>
      <p:sp>
        <p:nvSpPr>
          <p:cNvPr id="7" name="Rektangel 6"/>
          <p:cNvSpPr/>
          <p:nvPr userDrawn="1"/>
        </p:nvSpPr>
        <p:spPr>
          <a:xfrm>
            <a:off x="0" y="0"/>
            <a:ext cx="9144000" cy="846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a-DK" sz="1350"/>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0000" y="180000"/>
            <a:ext cx="1496571" cy="551689"/>
          </a:xfrm>
          <a:prstGeom prst="rect">
            <a:avLst/>
          </a:prstGeom>
        </p:spPr>
      </p:pic>
      <p:sp>
        <p:nvSpPr>
          <p:cNvPr id="9" name="Pladsholder til billede 8"/>
          <p:cNvSpPr>
            <a:spLocks noGrp="1"/>
          </p:cNvSpPr>
          <p:nvPr>
            <p:ph type="pic" sz="quarter" idx="13"/>
          </p:nvPr>
        </p:nvSpPr>
        <p:spPr>
          <a:xfrm>
            <a:off x="4572000" y="845998"/>
            <a:ext cx="4572000" cy="6012000"/>
          </a:xfrm>
        </p:spPr>
        <p:txBody>
          <a:bodyPr/>
          <a:lstStyle>
            <a:lvl1pPr marL="0" indent="0">
              <a:buNone/>
              <a:defRPr/>
            </a:lvl1pPr>
          </a:lstStyle>
          <a:p>
            <a:r>
              <a:rPr lang="da-DK"/>
              <a:t>Klik på ikonet for at tilføje et billede</a:t>
            </a:r>
            <a:endParaRPr lang="da-DK" dirty="0"/>
          </a:p>
        </p:txBody>
      </p:sp>
      <p:sp>
        <p:nvSpPr>
          <p:cNvPr id="14" name="Pladsholder til billede 13"/>
          <p:cNvSpPr>
            <a:spLocks noGrp="1"/>
          </p:cNvSpPr>
          <p:nvPr>
            <p:ph type="pic" sz="quarter" idx="14"/>
          </p:nvPr>
        </p:nvSpPr>
        <p:spPr>
          <a:xfrm>
            <a:off x="899996" y="1224000"/>
            <a:ext cx="2592000" cy="2448000"/>
          </a:xfrm>
        </p:spPr>
        <p:txBody>
          <a:bodyPr/>
          <a:lstStyle>
            <a:lvl1pPr marL="0" indent="0">
              <a:buNone/>
              <a:defRPr/>
            </a:lvl1pPr>
          </a:lstStyle>
          <a:p>
            <a:r>
              <a:rPr lang="da-DK"/>
              <a:t>Klik på ikonet for at tilføje et billede</a:t>
            </a:r>
            <a:endParaRPr lang="da-DK" dirty="0"/>
          </a:p>
        </p:txBody>
      </p:sp>
    </p:spTree>
    <p:extLst>
      <p:ext uri="{BB962C8B-B14F-4D97-AF65-F5344CB8AC3E}">
        <p14:creationId xmlns:p14="http://schemas.microsoft.com/office/powerpoint/2010/main" val="1436589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slutningsdias">
    <p:spTree>
      <p:nvGrpSpPr>
        <p:cNvPr id="1" name=""/>
        <p:cNvGrpSpPr/>
        <p:nvPr/>
      </p:nvGrpSpPr>
      <p:grpSpPr>
        <a:xfrm>
          <a:off x="0" y="0"/>
          <a:ext cx="0" cy="0"/>
          <a:chOff x="0" y="0"/>
          <a:chExt cx="0" cy="0"/>
        </a:xfrm>
      </p:grpSpPr>
      <p:sp>
        <p:nvSpPr>
          <p:cNvPr id="7" name="Rektangel 6"/>
          <p:cNvSpPr/>
          <p:nvPr userDrawn="1"/>
        </p:nvSpPr>
        <p:spPr>
          <a:xfrm>
            <a:off x="0" y="0"/>
            <a:ext cx="9144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a-DK" sz="1350"/>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6001" y="1330064"/>
            <a:ext cx="1690566" cy="1688400"/>
          </a:xfrm>
          <a:prstGeom prst="rect">
            <a:avLst/>
          </a:prstGeom>
        </p:spPr>
      </p:pic>
      <p:sp>
        <p:nvSpPr>
          <p:cNvPr id="6" name="Tekstfelt 5"/>
          <p:cNvSpPr txBox="1"/>
          <p:nvPr userDrawn="1"/>
        </p:nvSpPr>
        <p:spPr>
          <a:xfrm>
            <a:off x="2996484" y="3848041"/>
            <a:ext cx="3149600" cy="1277273"/>
          </a:xfrm>
          <a:prstGeom prst="rect">
            <a:avLst/>
          </a:prstGeom>
          <a:noFill/>
        </p:spPr>
        <p:txBody>
          <a:bodyPr wrap="square" rtlCol="0">
            <a:spAutoFit/>
          </a:bodyPr>
          <a:lstStyle/>
          <a:p>
            <a:pPr algn="ctr"/>
            <a:r>
              <a:rPr lang="da-DK" sz="1100" dirty="0">
                <a:solidFill>
                  <a:schemeClr val="bg1"/>
                </a:solidFill>
              </a:rPr>
              <a:t>Historiske Huse</a:t>
            </a:r>
          </a:p>
          <a:p>
            <a:pPr algn="ctr"/>
            <a:r>
              <a:rPr lang="da-DK" sz="1100" dirty="0">
                <a:solidFill>
                  <a:schemeClr val="bg1"/>
                </a:solidFill>
              </a:rPr>
              <a:t>Borgergade 111</a:t>
            </a:r>
          </a:p>
          <a:p>
            <a:pPr algn="ctr"/>
            <a:r>
              <a:rPr lang="da-DK" sz="1100" dirty="0">
                <a:solidFill>
                  <a:schemeClr val="bg1"/>
                </a:solidFill>
              </a:rPr>
              <a:t>1300</a:t>
            </a:r>
            <a:r>
              <a:rPr lang="da-DK" sz="1100" baseline="0" dirty="0">
                <a:solidFill>
                  <a:schemeClr val="bg1"/>
                </a:solidFill>
              </a:rPr>
              <a:t> København K</a:t>
            </a:r>
          </a:p>
          <a:p>
            <a:pPr algn="ctr"/>
            <a:endParaRPr lang="da-DK" sz="1100" baseline="0" dirty="0">
              <a:solidFill>
                <a:schemeClr val="bg1"/>
              </a:solidFill>
            </a:endParaRPr>
          </a:p>
          <a:p>
            <a:pPr algn="ctr"/>
            <a:r>
              <a:rPr lang="da-DK" sz="1100" baseline="0" dirty="0">
                <a:solidFill>
                  <a:schemeClr val="bg1"/>
                </a:solidFill>
              </a:rPr>
              <a:t>Tlf. 45 57 12 22</a:t>
            </a:r>
          </a:p>
          <a:p>
            <a:pPr algn="ctr"/>
            <a:r>
              <a:rPr lang="da-DK" sz="1100" baseline="0" dirty="0">
                <a:solidFill>
                  <a:schemeClr val="bg1"/>
                </a:solidFill>
              </a:rPr>
              <a:t>sekretariat@historiskehuse.dk</a:t>
            </a:r>
          </a:p>
          <a:p>
            <a:pPr algn="ctr"/>
            <a:r>
              <a:rPr lang="da-DK" sz="1100" baseline="0" dirty="0">
                <a:solidFill>
                  <a:schemeClr val="bg1"/>
                </a:solidFill>
              </a:rPr>
              <a:t>www.historiskehuse.dk</a:t>
            </a:r>
            <a:endParaRPr lang="da-DK" sz="1100" dirty="0">
              <a:solidFill>
                <a:schemeClr val="bg1"/>
              </a:solidFill>
            </a:endParaRPr>
          </a:p>
        </p:txBody>
      </p:sp>
      <p:sp>
        <p:nvSpPr>
          <p:cNvPr id="10" name="Tekstfelt 9"/>
          <p:cNvSpPr txBox="1"/>
          <p:nvPr userDrawn="1"/>
        </p:nvSpPr>
        <p:spPr>
          <a:xfrm>
            <a:off x="900000" y="6173555"/>
            <a:ext cx="7380000" cy="369332"/>
          </a:xfrm>
          <a:prstGeom prst="rect">
            <a:avLst/>
          </a:prstGeom>
          <a:noFill/>
        </p:spPr>
        <p:txBody>
          <a:bodyPr wrap="square" rtlCol="0">
            <a:spAutoFit/>
          </a:bodyPr>
          <a:lstStyle/>
          <a:p>
            <a:pPr algn="ctr"/>
            <a:r>
              <a:rPr lang="da-DK" sz="1800" i="1" dirty="0">
                <a:solidFill>
                  <a:schemeClr val="bg1"/>
                </a:solidFill>
                <a:latin typeface="Didot" panose="02000503000000020003" pitchFamily="2" charset="0"/>
              </a:rPr>
              <a:t>Ejere af fredede og bevaringsværdige bygninger</a:t>
            </a:r>
          </a:p>
        </p:txBody>
      </p:sp>
    </p:spTree>
    <p:extLst>
      <p:ext uri="{BB962C8B-B14F-4D97-AF65-F5344CB8AC3E}">
        <p14:creationId xmlns:p14="http://schemas.microsoft.com/office/powerpoint/2010/main" val="4213959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900001" y="1224000"/>
            <a:ext cx="7380000" cy="396000"/>
          </a:xfrm>
          <a:prstGeom prst="rect">
            <a:avLst/>
          </a:prstGeom>
        </p:spPr>
        <p:txBody>
          <a:bodyPr vert="horz" lIns="0" tIns="0" rIns="0" bIns="0" rtlCol="0" anchor="b" anchorCtr="0">
            <a:noAutofit/>
          </a:bodyPr>
          <a:lstStyle/>
          <a:p>
            <a:r>
              <a:rPr lang="da-DK" dirty="0"/>
              <a:t>Klik for at redigere i master</a:t>
            </a:r>
          </a:p>
        </p:txBody>
      </p:sp>
      <p:sp>
        <p:nvSpPr>
          <p:cNvPr id="3" name="Pladsholder til tekst 2"/>
          <p:cNvSpPr>
            <a:spLocks noGrp="1"/>
          </p:cNvSpPr>
          <p:nvPr>
            <p:ph type="body" idx="1"/>
          </p:nvPr>
        </p:nvSpPr>
        <p:spPr>
          <a:xfrm>
            <a:off x="900000" y="1908000"/>
            <a:ext cx="7380000" cy="3960000"/>
          </a:xfrm>
          <a:prstGeom prst="rect">
            <a:avLst/>
          </a:prstGeom>
        </p:spPr>
        <p:txBody>
          <a:bodyPr vert="horz" lIns="0" tIns="0" rIns="0" bIns="0" rtlCol="0">
            <a:noAutofit/>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900000" y="6311385"/>
            <a:ext cx="2057400" cy="365125"/>
          </a:xfrm>
          <a:prstGeom prst="rect">
            <a:avLst/>
          </a:prstGeom>
        </p:spPr>
        <p:txBody>
          <a:bodyPr vert="horz" lIns="0" tIns="0" rIns="0" bIns="0" rtlCol="0" anchor="ctr">
            <a:noAutofit/>
          </a:bodyPr>
          <a:lstStyle>
            <a:lvl1pPr algn="l">
              <a:defRPr sz="800">
                <a:solidFill>
                  <a:schemeClr val="tx1"/>
                </a:solidFill>
                <a:latin typeface="+mn-lt"/>
              </a:defRPr>
            </a:lvl1pPr>
          </a:lstStyle>
          <a:p>
            <a:fld id="{4CEDF009-3FC9-46C3-A779-4471D5CBE7FD}" type="datetime2">
              <a:rPr lang="da-DK" smtClean="0"/>
              <a:t>5. marts 2026</a:t>
            </a:fld>
            <a:endParaRPr lang="da-DK" dirty="0"/>
          </a:p>
        </p:txBody>
      </p:sp>
      <p:sp>
        <p:nvSpPr>
          <p:cNvPr id="6" name="Pladsholder til slidenummer 5"/>
          <p:cNvSpPr>
            <a:spLocks noGrp="1"/>
          </p:cNvSpPr>
          <p:nvPr>
            <p:ph type="sldNum" sz="quarter" idx="4"/>
          </p:nvPr>
        </p:nvSpPr>
        <p:spPr>
          <a:xfrm>
            <a:off x="6721450" y="6311384"/>
            <a:ext cx="2057400" cy="365125"/>
          </a:xfrm>
          <a:prstGeom prst="rect">
            <a:avLst/>
          </a:prstGeom>
        </p:spPr>
        <p:txBody>
          <a:bodyPr vert="horz" lIns="0" tIns="0" rIns="0" bIns="0" rtlCol="0" anchor="ctr">
            <a:noAutofit/>
          </a:bodyPr>
          <a:lstStyle>
            <a:lvl1pPr algn="r">
              <a:defRPr sz="800">
                <a:solidFill>
                  <a:schemeClr val="tx1"/>
                </a:solidFill>
                <a:latin typeface="+mn-lt"/>
              </a:defRPr>
            </a:lvl1pPr>
          </a:lstStyle>
          <a:p>
            <a:fld id="{B491044B-402C-4441-9D1D-2116226941EE}" type="slidenum">
              <a:rPr lang="da-DK" smtClean="0"/>
              <a:pPr/>
              <a:t>‹nr.›</a:t>
            </a:fld>
            <a:endParaRPr lang="da-DK" dirty="0"/>
          </a:p>
        </p:txBody>
      </p:sp>
    </p:spTree>
    <p:extLst>
      <p:ext uri="{BB962C8B-B14F-4D97-AF65-F5344CB8AC3E}">
        <p14:creationId xmlns:p14="http://schemas.microsoft.com/office/powerpoint/2010/main" val="408540256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63" r:id="rId6"/>
    <p:sldLayoutId id="2147483664" r:id="rId7"/>
    <p:sldLayoutId id="2147483665" r:id="rId8"/>
    <p:sldLayoutId id="2147483666" r:id="rId9"/>
  </p:sldLayoutIdLst>
  <p:hf hdr="0" ftr="0"/>
  <p:txStyles>
    <p:titleStyle>
      <a:lvl1pPr algn="l" defTabSz="685783"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46" indent="-171446" algn="l" defTabSz="685783"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r>
              <a:rPr lang="da-DK" dirty="0"/>
              <a:t>Skriv emnet - xx Energirenovering</a:t>
            </a:r>
          </a:p>
        </p:txBody>
      </p:sp>
      <p:sp>
        <p:nvSpPr>
          <p:cNvPr id="7" name="Undertitel 6"/>
          <p:cNvSpPr>
            <a:spLocks noGrp="1"/>
          </p:cNvSpPr>
          <p:nvPr>
            <p:ph type="subTitle" idx="1"/>
          </p:nvPr>
        </p:nvSpPr>
        <p:spPr>
          <a:xfrm>
            <a:off x="900000" y="3726218"/>
            <a:ext cx="7380000" cy="1860182"/>
          </a:xfrm>
        </p:spPr>
        <p:txBody>
          <a:bodyPr/>
          <a:lstStyle/>
          <a:p>
            <a:endParaRPr lang="da-DK" dirty="0"/>
          </a:p>
          <a:p>
            <a:r>
              <a:rPr lang="da-DK" i="0" dirty="0">
                <a:latin typeface="+mj-lt"/>
              </a:rPr>
              <a:t>Boligenergimesse – Inspiration til energioptimering</a:t>
            </a:r>
          </a:p>
          <a:p>
            <a:r>
              <a:rPr lang="da-DK" i="0" dirty="0"/>
              <a:t> </a:t>
            </a:r>
          </a:p>
          <a:p>
            <a:r>
              <a:rPr lang="da-DK" dirty="0">
                <a:latin typeface="+mn-lt"/>
              </a:rPr>
              <a:t>Ulrik </a:t>
            </a:r>
            <a:r>
              <a:rPr lang="da-DK" dirty="0" err="1">
                <a:latin typeface="+mn-lt"/>
              </a:rPr>
              <a:t>Schwanenflügel</a:t>
            </a:r>
            <a:r>
              <a:rPr lang="da-DK" dirty="0">
                <a:latin typeface="+mn-lt"/>
              </a:rPr>
              <a:t> </a:t>
            </a:r>
          </a:p>
          <a:p>
            <a:r>
              <a:rPr lang="da-DK" dirty="0">
                <a:latin typeface="+mn-lt"/>
              </a:rPr>
              <a:t>Arkitekt</a:t>
            </a:r>
          </a:p>
        </p:txBody>
      </p:sp>
      <p:sp>
        <p:nvSpPr>
          <p:cNvPr id="4" name="Pladsholder til dato 3"/>
          <p:cNvSpPr>
            <a:spLocks noGrp="1"/>
          </p:cNvSpPr>
          <p:nvPr>
            <p:ph type="dt" sz="half" idx="10"/>
          </p:nvPr>
        </p:nvSpPr>
        <p:spPr/>
        <p:txBody>
          <a:bodyPr/>
          <a:lstStyle/>
          <a:p>
            <a:r>
              <a:rPr lang="da-DK" dirty="0"/>
              <a:t>Ærø den 7. marts 2026</a:t>
            </a:r>
          </a:p>
        </p:txBody>
      </p:sp>
    </p:spTree>
    <p:extLst>
      <p:ext uri="{BB962C8B-B14F-4D97-AF65-F5344CB8AC3E}">
        <p14:creationId xmlns:p14="http://schemas.microsoft.com/office/powerpoint/2010/main" val="2477496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D5B0ED-4BD0-09D1-07E7-A11DAF8A63DB}"/>
              </a:ext>
            </a:extLst>
          </p:cNvPr>
          <p:cNvSpPr>
            <a:spLocks noGrp="1"/>
          </p:cNvSpPr>
          <p:nvPr>
            <p:ph type="title"/>
          </p:nvPr>
        </p:nvSpPr>
        <p:spPr>
          <a:xfrm>
            <a:off x="900000" y="1694611"/>
            <a:ext cx="9093086" cy="483531"/>
          </a:xfrm>
        </p:spPr>
        <p:txBody>
          <a:bodyPr/>
          <a:lstStyle/>
          <a:p>
            <a:r>
              <a:rPr lang="da-DK" sz="2400" b="1" dirty="0"/>
              <a:t>Der findes 4,2 millioner bygninger i Danmark.  </a:t>
            </a:r>
            <a:br>
              <a:rPr lang="da-DK" sz="2400" b="1" dirty="0"/>
            </a:br>
            <a:br>
              <a:rPr lang="da-DK" sz="2400" b="1" dirty="0"/>
            </a:br>
            <a:r>
              <a:rPr lang="da-DK" sz="2400" dirty="0"/>
              <a:t>Ud af disse er : </a:t>
            </a:r>
          </a:p>
        </p:txBody>
      </p:sp>
      <p:sp>
        <p:nvSpPr>
          <p:cNvPr id="3" name="Pladsholder til indhold 2">
            <a:extLst>
              <a:ext uri="{FF2B5EF4-FFF2-40B4-BE49-F238E27FC236}">
                <a16:creationId xmlns:a16="http://schemas.microsoft.com/office/drawing/2014/main" id="{6E10F0EA-D25F-3564-2D99-F9EB3420FF28}"/>
              </a:ext>
            </a:extLst>
          </p:cNvPr>
          <p:cNvSpPr>
            <a:spLocks noGrp="1"/>
          </p:cNvSpPr>
          <p:nvPr>
            <p:ph idx="1"/>
          </p:nvPr>
        </p:nvSpPr>
        <p:spPr>
          <a:xfrm>
            <a:off x="900000" y="2458193"/>
            <a:ext cx="7340486" cy="3853191"/>
          </a:xfrm>
        </p:spPr>
        <p:txBody>
          <a:bodyPr/>
          <a:lstStyle/>
          <a:p>
            <a:pPr marL="0" indent="0">
              <a:buNone/>
            </a:pPr>
            <a:endParaRPr lang="da-DK" dirty="0"/>
          </a:p>
          <a:p>
            <a:r>
              <a:rPr lang="da-DK" dirty="0"/>
              <a:t>12 sites på Unescos verdensarvsliste</a:t>
            </a:r>
          </a:p>
          <a:p>
            <a:endParaRPr lang="da-DK" dirty="0"/>
          </a:p>
          <a:p>
            <a:r>
              <a:rPr lang="da-DK" dirty="0"/>
              <a:t>7200 fredede bygninger fordelt på 4000 ejendomme (0,17%)</a:t>
            </a:r>
          </a:p>
          <a:p>
            <a:pPr lvl="1"/>
            <a:r>
              <a:rPr lang="da-DK" dirty="0"/>
              <a:t>Heraf er 3400 privatejede ejendomme og 600 offentligt ejede </a:t>
            </a:r>
          </a:p>
          <a:p>
            <a:endParaRPr lang="da-DK" dirty="0"/>
          </a:p>
          <a:p>
            <a:r>
              <a:rPr lang="da-DK" dirty="0"/>
              <a:t>355.000 bevaringsværdige bygninger, opført før 1940, ca. 9%</a:t>
            </a:r>
          </a:p>
          <a:p>
            <a:pPr lvl="1"/>
            <a:r>
              <a:rPr lang="da-DK" dirty="0"/>
              <a:t>Heraf ca. 115.000 bygninger med høj </a:t>
            </a:r>
            <a:r>
              <a:rPr lang="da-DK" dirty="0" err="1"/>
              <a:t>bevaringsværdi</a:t>
            </a:r>
            <a:r>
              <a:rPr lang="da-DK" dirty="0"/>
              <a:t> (SAVE 1-4)</a:t>
            </a:r>
            <a:endParaRPr lang="da-DK" sz="1100" dirty="0">
              <a:solidFill>
                <a:srgbClr val="FF0000"/>
              </a:solidFill>
            </a:endParaRPr>
          </a:p>
        </p:txBody>
      </p:sp>
      <p:sp>
        <p:nvSpPr>
          <p:cNvPr id="5" name="Pladsholder til slidenummer 4">
            <a:extLst>
              <a:ext uri="{FF2B5EF4-FFF2-40B4-BE49-F238E27FC236}">
                <a16:creationId xmlns:a16="http://schemas.microsoft.com/office/drawing/2014/main" id="{2DEBD9DA-1550-ABA5-63DD-A27701F252B5}"/>
              </a:ext>
            </a:extLst>
          </p:cNvPr>
          <p:cNvSpPr>
            <a:spLocks noGrp="1"/>
          </p:cNvSpPr>
          <p:nvPr>
            <p:ph type="sldNum" sz="quarter" idx="12"/>
          </p:nvPr>
        </p:nvSpPr>
        <p:spPr/>
        <p:txBody>
          <a:bodyPr/>
          <a:lstStyle/>
          <a:p>
            <a:fld id="{B491044B-402C-4441-9D1D-2116226941EE}" type="slidenum">
              <a:rPr lang="da-DK" smtClean="0"/>
              <a:t>10</a:t>
            </a:fld>
            <a:r>
              <a:rPr lang="da-DK" dirty="0"/>
              <a:t>.</a:t>
            </a:r>
          </a:p>
        </p:txBody>
      </p:sp>
    </p:spTree>
    <p:extLst>
      <p:ext uri="{BB962C8B-B14F-4D97-AF65-F5344CB8AC3E}">
        <p14:creationId xmlns:p14="http://schemas.microsoft.com/office/powerpoint/2010/main" val="8328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02747E58-D6E2-626E-7A02-B76077FB9FE7}"/>
              </a:ext>
            </a:extLst>
          </p:cNvPr>
          <p:cNvPicPr>
            <a:picLocks noChangeAspect="1"/>
          </p:cNvPicPr>
          <p:nvPr/>
        </p:nvPicPr>
        <p:blipFill>
          <a:blip r:embed="rId3"/>
          <a:stretch>
            <a:fillRect/>
          </a:stretch>
        </p:blipFill>
        <p:spPr>
          <a:xfrm>
            <a:off x="0" y="873567"/>
            <a:ext cx="9144000" cy="6106331"/>
          </a:xfrm>
          <a:prstGeom prst="rect">
            <a:avLst/>
          </a:prstGeom>
        </p:spPr>
      </p:pic>
      <p:sp>
        <p:nvSpPr>
          <p:cNvPr id="2" name="Titel 1">
            <a:extLst>
              <a:ext uri="{FF2B5EF4-FFF2-40B4-BE49-F238E27FC236}">
                <a16:creationId xmlns:a16="http://schemas.microsoft.com/office/drawing/2014/main" id="{1C33E6E8-FBC5-8914-B76B-0FE363547C2E}"/>
              </a:ext>
            </a:extLst>
          </p:cNvPr>
          <p:cNvSpPr>
            <a:spLocks noGrp="1"/>
          </p:cNvSpPr>
          <p:nvPr>
            <p:ph type="title"/>
          </p:nvPr>
        </p:nvSpPr>
        <p:spPr>
          <a:xfrm>
            <a:off x="900000" y="1041385"/>
            <a:ext cx="7380000" cy="396000"/>
          </a:xfrm>
        </p:spPr>
        <p:txBody>
          <a:bodyPr/>
          <a:lstStyle/>
          <a:p>
            <a:r>
              <a:rPr lang="da-DK" sz="2400" b="1" dirty="0">
                <a:solidFill>
                  <a:schemeClr val="bg1"/>
                </a:solidFill>
              </a:rPr>
              <a:t>Bygningsarvens tre kategorier</a:t>
            </a:r>
          </a:p>
        </p:txBody>
      </p:sp>
      <p:sp>
        <p:nvSpPr>
          <p:cNvPr id="3" name="Pladsholder til indhold 2">
            <a:extLst>
              <a:ext uri="{FF2B5EF4-FFF2-40B4-BE49-F238E27FC236}">
                <a16:creationId xmlns:a16="http://schemas.microsoft.com/office/drawing/2014/main" id="{83237D90-A9EC-9559-0D11-8E0AE62D52DD}"/>
              </a:ext>
            </a:extLst>
          </p:cNvPr>
          <p:cNvSpPr>
            <a:spLocks noGrp="1"/>
          </p:cNvSpPr>
          <p:nvPr>
            <p:ph idx="1"/>
          </p:nvPr>
        </p:nvSpPr>
        <p:spPr>
          <a:xfrm>
            <a:off x="900000" y="1547780"/>
            <a:ext cx="7380000" cy="5031439"/>
          </a:xfrm>
          <a:solidFill>
            <a:schemeClr val="accent3">
              <a:lumMod val="50000"/>
              <a:lumOff val="50000"/>
              <a:alpha val="80000"/>
            </a:schemeClr>
          </a:solidFill>
        </p:spPr>
        <p:txBody>
          <a:bodyPr/>
          <a:lstStyle/>
          <a:p>
            <a:r>
              <a:rPr lang="da-DK" b="1" u="sng" dirty="0">
                <a:solidFill>
                  <a:schemeClr val="bg1"/>
                </a:solidFill>
              </a:rPr>
              <a:t>Verdensarv</a:t>
            </a:r>
          </a:p>
          <a:p>
            <a:pPr lvl="1"/>
            <a:r>
              <a:rPr lang="da-DK" dirty="0">
                <a:solidFill>
                  <a:schemeClr val="bg1"/>
                </a:solidFill>
              </a:rPr>
              <a:t>Kultur/natur – sites af international betydning </a:t>
            </a:r>
          </a:p>
          <a:p>
            <a:pPr lvl="1"/>
            <a:r>
              <a:rPr lang="da-DK" dirty="0">
                <a:solidFill>
                  <a:schemeClr val="bg1"/>
                </a:solidFill>
              </a:rPr>
              <a:t>Verdensarvskonventionen</a:t>
            </a:r>
          </a:p>
          <a:p>
            <a:pPr lvl="1"/>
            <a:r>
              <a:rPr lang="da-DK" dirty="0">
                <a:solidFill>
                  <a:schemeClr val="bg1"/>
                </a:solidFill>
              </a:rPr>
              <a:t>Unesco under FN, men statens ansvarsområde (SLKS)</a:t>
            </a:r>
          </a:p>
          <a:p>
            <a:endParaRPr lang="da-DK" b="1" dirty="0">
              <a:solidFill>
                <a:schemeClr val="bg1"/>
              </a:solidFill>
            </a:endParaRPr>
          </a:p>
          <a:p>
            <a:r>
              <a:rPr lang="da-DK" b="1" u="sng" dirty="0">
                <a:solidFill>
                  <a:schemeClr val="bg1"/>
                </a:solidFill>
              </a:rPr>
              <a:t>Fredede bygninger</a:t>
            </a:r>
          </a:p>
          <a:p>
            <a:pPr lvl="1"/>
            <a:r>
              <a:rPr lang="da-DK" dirty="0">
                <a:solidFill>
                  <a:schemeClr val="bg1"/>
                </a:solidFill>
              </a:rPr>
              <a:t>Værker af national betydning (ikke 2500 middelalderkirker)</a:t>
            </a:r>
          </a:p>
          <a:p>
            <a:pPr lvl="1"/>
            <a:r>
              <a:rPr lang="da-DK" dirty="0">
                <a:solidFill>
                  <a:schemeClr val="bg1"/>
                </a:solidFill>
              </a:rPr>
              <a:t>Bygningsfrednings- og bevaringsloven</a:t>
            </a:r>
          </a:p>
          <a:p>
            <a:pPr lvl="1"/>
            <a:r>
              <a:rPr lang="da-DK" dirty="0">
                <a:solidFill>
                  <a:schemeClr val="bg1"/>
                </a:solidFill>
              </a:rPr>
              <a:t>Statens ansvarsområde (SLKS)</a:t>
            </a:r>
          </a:p>
          <a:p>
            <a:endParaRPr lang="da-DK" b="1" dirty="0">
              <a:solidFill>
                <a:schemeClr val="bg1"/>
              </a:solidFill>
            </a:endParaRPr>
          </a:p>
          <a:p>
            <a:r>
              <a:rPr lang="da-DK" b="1" u="sng" dirty="0">
                <a:solidFill>
                  <a:schemeClr val="bg1"/>
                </a:solidFill>
              </a:rPr>
              <a:t>Bevaringsværdige Bygninger</a:t>
            </a:r>
          </a:p>
          <a:p>
            <a:pPr lvl="1"/>
            <a:r>
              <a:rPr lang="da-DK" dirty="0">
                <a:solidFill>
                  <a:schemeClr val="bg1"/>
                </a:solidFill>
              </a:rPr>
              <a:t>Bygninger af lokal betydning</a:t>
            </a:r>
          </a:p>
          <a:p>
            <a:pPr lvl="1"/>
            <a:r>
              <a:rPr lang="da-DK" dirty="0">
                <a:solidFill>
                  <a:schemeClr val="bg1"/>
                </a:solidFill>
              </a:rPr>
              <a:t>Planloven, Bygningsfredningsloven og bygningsreglementet</a:t>
            </a:r>
          </a:p>
          <a:p>
            <a:pPr lvl="1"/>
            <a:r>
              <a:rPr lang="da-DK" dirty="0">
                <a:solidFill>
                  <a:schemeClr val="bg1"/>
                </a:solidFill>
              </a:rPr>
              <a:t>Kommunernes ansvarsområde</a:t>
            </a:r>
          </a:p>
        </p:txBody>
      </p:sp>
      <p:sp>
        <p:nvSpPr>
          <p:cNvPr id="5" name="Pladsholder til slidenummer 4">
            <a:extLst>
              <a:ext uri="{FF2B5EF4-FFF2-40B4-BE49-F238E27FC236}">
                <a16:creationId xmlns:a16="http://schemas.microsoft.com/office/drawing/2014/main" id="{B287B534-00EB-5337-4075-9177C53C2573}"/>
              </a:ext>
            </a:extLst>
          </p:cNvPr>
          <p:cNvSpPr>
            <a:spLocks noGrp="1"/>
          </p:cNvSpPr>
          <p:nvPr>
            <p:ph type="sldNum" sz="quarter" idx="12"/>
          </p:nvPr>
        </p:nvSpPr>
        <p:spPr/>
        <p:txBody>
          <a:bodyPr/>
          <a:lstStyle/>
          <a:p>
            <a:fld id="{B491044B-402C-4441-9D1D-2116226941EE}" type="slidenum">
              <a:rPr lang="da-DK" smtClean="0"/>
              <a:t>11</a:t>
            </a:fld>
            <a:endParaRPr lang="da-DK"/>
          </a:p>
        </p:txBody>
      </p:sp>
    </p:spTree>
    <p:extLst>
      <p:ext uri="{BB962C8B-B14F-4D97-AF65-F5344CB8AC3E}">
        <p14:creationId xmlns:p14="http://schemas.microsoft.com/office/powerpoint/2010/main" val="1217994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CED979-29A4-1C78-7D94-986A129E03FC}"/>
              </a:ext>
            </a:extLst>
          </p:cNvPr>
          <p:cNvSpPr>
            <a:spLocks noGrp="1"/>
          </p:cNvSpPr>
          <p:nvPr>
            <p:ph type="title"/>
          </p:nvPr>
        </p:nvSpPr>
        <p:spPr>
          <a:xfrm>
            <a:off x="520860" y="1268604"/>
            <a:ext cx="7380000" cy="396000"/>
          </a:xfrm>
        </p:spPr>
        <p:txBody>
          <a:bodyPr/>
          <a:lstStyle/>
          <a:p>
            <a:r>
              <a:rPr lang="da-DK" b="1" dirty="0"/>
              <a:t>12 Unesco Verdensarvssites i Danmark</a:t>
            </a:r>
            <a:endParaRPr lang="da-DK" sz="1400" b="1" dirty="0"/>
          </a:p>
        </p:txBody>
      </p:sp>
      <p:sp>
        <p:nvSpPr>
          <p:cNvPr id="3" name="Pladsholder til indhold 2">
            <a:extLst>
              <a:ext uri="{FF2B5EF4-FFF2-40B4-BE49-F238E27FC236}">
                <a16:creationId xmlns:a16="http://schemas.microsoft.com/office/drawing/2014/main" id="{8F6D9BA1-68C2-CEE8-A700-F8E8713687F6}"/>
              </a:ext>
            </a:extLst>
          </p:cNvPr>
          <p:cNvSpPr>
            <a:spLocks noGrp="1"/>
          </p:cNvSpPr>
          <p:nvPr>
            <p:ph idx="1"/>
          </p:nvPr>
        </p:nvSpPr>
        <p:spPr>
          <a:xfrm>
            <a:off x="509709" y="2130320"/>
            <a:ext cx="3080984" cy="4307548"/>
          </a:xfrm>
        </p:spPr>
        <p:txBody>
          <a:bodyPr/>
          <a:lstStyle/>
          <a:p>
            <a:r>
              <a:rPr lang="da-DK" dirty="0"/>
              <a:t>Roskilde domkirke</a:t>
            </a:r>
          </a:p>
          <a:p>
            <a:r>
              <a:rPr lang="da-DK" dirty="0"/>
              <a:t>Kronborg</a:t>
            </a:r>
          </a:p>
          <a:p>
            <a:r>
              <a:rPr lang="da-DK" dirty="0"/>
              <a:t>Stevns Klint</a:t>
            </a:r>
          </a:p>
          <a:p>
            <a:r>
              <a:rPr lang="da-DK" dirty="0"/>
              <a:t>Vadehavet</a:t>
            </a:r>
          </a:p>
          <a:p>
            <a:r>
              <a:rPr lang="da-DK" dirty="0"/>
              <a:t>Christiansfeld</a:t>
            </a:r>
          </a:p>
          <a:p>
            <a:r>
              <a:rPr lang="da-DK" dirty="0"/>
              <a:t>Jelling</a:t>
            </a:r>
          </a:p>
          <a:p>
            <a:r>
              <a:rPr lang="da-DK" dirty="0"/>
              <a:t>Parforcejagtlandskabet Nordsjælland</a:t>
            </a:r>
          </a:p>
          <a:p>
            <a:r>
              <a:rPr lang="da-DK" dirty="0"/>
              <a:t>5 arkæologiske ringborge</a:t>
            </a:r>
          </a:p>
        </p:txBody>
      </p:sp>
      <p:sp>
        <p:nvSpPr>
          <p:cNvPr id="5" name="Pladsholder til slidenummer 4">
            <a:extLst>
              <a:ext uri="{FF2B5EF4-FFF2-40B4-BE49-F238E27FC236}">
                <a16:creationId xmlns:a16="http://schemas.microsoft.com/office/drawing/2014/main" id="{E7E0F066-6404-2CE0-F613-A1462754B052}"/>
              </a:ext>
            </a:extLst>
          </p:cNvPr>
          <p:cNvSpPr>
            <a:spLocks noGrp="1"/>
          </p:cNvSpPr>
          <p:nvPr>
            <p:ph type="sldNum" sz="quarter" idx="12"/>
          </p:nvPr>
        </p:nvSpPr>
        <p:spPr/>
        <p:txBody>
          <a:bodyPr/>
          <a:lstStyle/>
          <a:p>
            <a:fld id="{B491044B-402C-4441-9D1D-2116226941EE}" type="slidenum">
              <a:rPr lang="da-DK" smtClean="0"/>
              <a:t>12</a:t>
            </a:fld>
            <a:endParaRPr lang="da-DK"/>
          </a:p>
        </p:txBody>
      </p:sp>
      <p:pic>
        <p:nvPicPr>
          <p:cNvPr id="7" name="Billede 6">
            <a:extLst>
              <a:ext uri="{FF2B5EF4-FFF2-40B4-BE49-F238E27FC236}">
                <a16:creationId xmlns:a16="http://schemas.microsoft.com/office/drawing/2014/main" id="{91E9D022-7586-C6AE-1805-985A3010767E}"/>
              </a:ext>
            </a:extLst>
          </p:cNvPr>
          <p:cNvPicPr>
            <a:picLocks noChangeAspect="1"/>
          </p:cNvPicPr>
          <p:nvPr/>
        </p:nvPicPr>
        <p:blipFill>
          <a:blip r:embed="rId3"/>
          <a:stretch>
            <a:fillRect/>
          </a:stretch>
        </p:blipFill>
        <p:spPr>
          <a:xfrm>
            <a:off x="3794525" y="2130320"/>
            <a:ext cx="4984325" cy="4002847"/>
          </a:xfrm>
          <a:prstGeom prst="rect">
            <a:avLst/>
          </a:prstGeom>
        </p:spPr>
      </p:pic>
    </p:spTree>
    <p:extLst>
      <p:ext uri="{BB962C8B-B14F-4D97-AF65-F5344CB8AC3E}">
        <p14:creationId xmlns:p14="http://schemas.microsoft.com/office/powerpoint/2010/main" val="1183163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D7BE91-F8FE-2A53-EA49-4263B8CBBC5E}"/>
              </a:ext>
            </a:extLst>
          </p:cNvPr>
          <p:cNvSpPr>
            <a:spLocks noGrp="1"/>
          </p:cNvSpPr>
          <p:nvPr>
            <p:ph type="title"/>
          </p:nvPr>
        </p:nvSpPr>
        <p:spPr>
          <a:xfrm>
            <a:off x="498218" y="1149927"/>
            <a:ext cx="7380000" cy="470073"/>
          </a:xfrm>
        </p:spPr>
        <p:txBody>
          <a:bodyPr/>
          <a:lstStyle/>
          <a:p>
            <a:r>
              <a:rPr lang="da-DK" b="1" dirty="0"/>
              <a:t>Fredede bygninger</a:t>
            </a:r>
            <a:endParaRPr lang="da-DK" sz="1400" b="1" dirty="0"/>
          </a:p>
        </p:txBody>
      </p:sp>
      <p:sp>
        <p:nvSpPr>
          <p:cNvPr id="3" name="Pladsholder til indhold 2">
            <a:extLst>
              <a:ext uri="{FF2B5EF4-FFF2-40B4-BE49-F238E27FC236}">
                <a16:creationId xmlns:a16="http://schemas.microsoft.com/office/drawing/2014/main" id="{DCEA305D-7DB7-D96F-E69A-9066FCB73295}"/>
              </a:ext>
            </a:extLst>
          </p:cNvPr>
          <p:cNvSpPr>
            <a:spLocks noGrp="1"/>
          </p:cNvSpPr>
          <p:nvPr>
            <p:ph idx="1"/>
          </p:nvPr>
        </p:nvSpPr>
        <p:spPr>
          <a:xfrm>
            <a:off x="498218" y="1818526"/>
            <a:ext cx="4198473" cy="4492858"/>
          </a:xfrm>
        </p:spPr>
        <p:txBody>
          <a:bodyPr/>
          <a:lstStyle/>
          <a:p>
            <a:pPr marL="0" indent="0">
              <a:buNone/>
            </a:pPr>
            <a:r>
              <a:rPr lang="da-DK" sz="1600" dirty="0"/>
              <a:t>Formål med bygningsfredningsloven:</a:t>
            </a:r>
          </a:p>
          <a:p>
            <a:pPr marL="0" indent="0">
              <a:buNone/>
            </a:pPr>
            <a:endParaRPr lang="da-DK" sz="1600" i="1" dirty="0"/>
          </a:p>
          <a:p>
            <a:pPr marL="0" indent="0">
              <a:buNone/>
            </a:pPr>
            <a:r>
              <a:rPr lang="da-DK" sz="1600" i="1" dirty="0"/>
              <a:t>§ 1, stk.1: </a:t>
            </a:r>
          </a:p>
          <a:p>
            <a:pPr marL="0" indent="0">
              <a:buNone/>
            </a:pPr>
            <a:r>
              <a:rPr lang="da-DK" sz="1600" i="1" dirty="0"/>
              <a:t>”Loven har til formål at </a:t>
            </a:r>
            <a:r>
              <a:rPr lang="da-DK" sz="1600" b="1" i="1" dirty="0"/>
              <a:t>værne landets ældre bygninger af arkitektonisk, kulturhistorisk eller miljømæssig værdi, </a:t>
            </a:r>
          </a:p>
          <a:p>
            <a:pPr marL="0" indent="0">
              <a:buNone/>
            </a:pPr>
            <a:r>
              <a:rPr lang="da-DK" sz="1600" i="1" dirty="0"/>
              <a:t>herunder bygninger, der </a:t>
            </a:r>
            <a:r>
              <a:rPr lang="da-DK" sz="1600" b="1" i="1" dirty="0"/>
              <a:t>belyser bolig-, </a:t>
            </a:r>
            <a:r>
              <a:rPr lang="da-DK" sz="1600" b="1" i="1" dirty="0" err="1"/>
              <a:t>arbejds</a:t>
            </a:r>
            <a:r>
              <a:rPr lang="da-DK" sz="1600" b="1" i="1" dirty="0"/>
              <a:t>-, og produktionsvilkår </a:t>
            </a:r>
          </a:p>
          <a:p>
            <a:pPr marL="0" indent="0">
              <a:buNone/>
            </a:pPr>
            <a:r>
              <a:rPr lang="da-DK" sz="1600" i="1" dirty="0"/>
              <a:t>og andre </a:t>
            </a:r>
            <a:r>
              <a:rPr lang="da-DK" sz="1600" b="1" i="1" dirty="0"/>
              <a:t>væsentlige træk af den samfundsmæssige udvikling</a:t>
            </a:r>
            <a:r>
              <a:rPr lang="da-DK" sz="1600" i="1" dirty="0"/>
              <a:t>.”</a:t>
            </a:r>
          </a:p>
          <a:p>
            <a:pPr marL="0" indent="0">
              <a:buNone/>
            </a:pPr>
            <a:endParaRPr lang="da-DK" sz="1600" dirty="0"/>
          </a:p>
          <a:p>
            <a:pPr marL="0" indent="0">
              <a:buNone/>
            </a:pPr>
            <a:endParaRPr lang="da-DK" sz="1600" dirty="0"/>
          </a:p>
          <a:p>
            <a:pPr marL="0" indent="0">
              <a:buNone/>
            </a:pPr>
            <a:r>
              <a:rPr lang="da-DK" sz="1600" dirty="0"/>
              <a:t>Bygningsfredningsloven freder kun genstande – ikke   sammenhængende bygningsmiljøer.</a:t>
            </a:r>
          </a:p>
        </p:txBody>
      </p:sp>
      <p:sp>
        <p:nvSpPr>
          <p:cNvPr id="5" name="Pladsholder til slidenummer 4">
            <a:extLst>
              <a:ext uri="{FF2B5EF4-FFF2-40B4-BE49-F238E27FC236}">
                <a16:creationId xmlns:a16="http://schemas.microsoft.com/office/drawing/2014/main" id="{897402EF-0993-61B1-ADA0-44CA0862BD8F}"/>
              </a:ext>
            </a:extLst>
          </p:cNvPr>
          <p:cNvSpPr>
            <a:spLocks noGrp="1"/>
          </p:cNvSpPr>
          <p:nvPr>
            <p:ph type="sldNum" sz="quarter" idx="12"/>
          </p:nvPr>
        </p:nvSpPr>
        <p:spPr/>
        <p:txBody>
          <a:bodyPr/>
          <a:lstStyle/>
          <a:p>
            <a:fld id="{B491044B-402C-4441-9D1D-2116226941EE}" type="slidenum">
              <a:rPr lang="da-DK" smtClean="0"/>
              <a:t>13</a:t>
            </a:fld>
            <a:endParaRPr lang="da-DK"/>
          </a:p>
        </p:txBody>
      </p:sp>
      <p:pic>
        <p:nvPicPr>
          <p:cNvPr id="6" name="Pladsholder til indhold 5" descr="Et billede, der indeholder bygning, udendørs, vindue, sort-hvid&#10;&#10;Automatisk genereret beskrivelse">
            <a:extLst>
              <a:ext uri="{FF2B5EF4-FFF2-40B4-BE49-F238E27FC236}">
                <a16:creationId xmlns:a16="http://schemas.microsoft.com/office/drawing/2014/main" id="{79812130-26D7-4B85-B133-11903DDC3790}"/>
              </a:ext>
            </a:extLst>
          </p:cNvPr>
          <p:cNvPicPr>
            <a:picLocks noChangeAspect="1"/>
          </p:cNvPicPr>
          <p:nvPr/>
        </p:nvPicPr>
        <p:blipFill>
          <a:blip r:embed="rId3"/>
          <a:stretch>
            <a:fillRect/>
          </a:stretch>
        </p:blipFill>
        <p:spPr>
          <a:xfrm>
            <a:off x="4918160" y="1445955"/>
            <a:ext cx="3606580" cy="5039474"/>
          </a:xfrm>
          <a:prstGeom prst="rect">
            <a:avLst/>
          </a:prstGeom>
          <a:noFill/>
        </p:spPr>
      </p:pic>
    </p:spTree>
    <p:extLst>
      <p:ext uri="{BB962C8B-B14F-4D97-AF65-F5344CB8AC3E}">
        <p14:creationId xmlns:p14="http://schemas.microsoft.com/office/powerpoint/2010/main" val="1366612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F377452F-8181-3C85-E66B-1A36481360B0}"/>
              </a:ext>
            </a:extLst>
          </p:cNvPr>
          <p:cNvSpPr>
            <a:spLocks noGrp="1"/>
          </p:cNvSpPr>
          <p:nvPr>
            <p:ph type="sldNum" sz="quarter" idx="12"/>
          </p:nvPr>
        </p:nvSpPr>
        <p:spPr/>
        <p:txBody>
          <a:bodyPr/>
          <a:lstStyle/>
          <a:p>
            <a:fld id="{B491044B-402C-4441-9D1D-2116226941EE}" type="slidenum">
              <a:rPr lang="da-DK" smtClean="0"/>
              <a:t>14</a:t>
            </a:fld>
            <a:endParaRPr lang="da-DK"/>
          </a:p>
        </p:txBody>
      </p:sp>
      <p:sp>
        <p:nvSpPr>
          <p:cNvPr id="7" name="Titel 6">
            <a:extLst>
              <a:ext uri="{FF2B5EF4-FFF2-40B4-BE49-F238E27FC236}">
                <a16:creationId xmlns:a16="http://schemas.microsoft.com/office/drawing/2014/main" id="{F4FAB6F7-B5C3-D23C-E9C6-C1B8FE9EBB74}"/>
              </a:ext>
            </a:extLst>
          </p:cNvPr>
          <p:cNvSpPr>
            <a:spLocks noGrp="1"/>
          </p:cNvSpPr>
          <p:nvPr>
            <p:ph type="title"/>
          </p:nvPr>
        </p:nvSpPr>
        <p:spPr>
          <a:xfrm>
            <a:off x="415088" y="778555"/>
            <a:ext cx="9837273" cy="892096"/>
          </a:xfrm>
        </p:spPr>
        <p:txBody>
          <a:bodyPr/>
          <a:lstStyle/>
          <a:p>
            <a:r>
              <a:rPr lang="da-DK" sz="2400" b="1" dirty="0"/>
              <a:t>Fordeling af fredede bygninger: </a:t>
            </a:r>
            <a:br>
              <a:rPr lang="da-DK" sz="2400" b="1" dirty="0"/>
            </a:br>
            <a:r>
              <a:rPr lang="da-DK" sz="2400" b="1" dirty="0"/>
              <a:t>43 % i Region Hovedstaden og 57 % udenfor</a:t>
            </a:r>
          </a:p>
        </p:txBody>
      </p:sp>
      <p:pic>
        <p:nvPicPr>
          <p:cNvPr id="9" name="Pladsholder til indhold 8">
            <a:extLst>
              <a:ext uri="{FF2B5EF4-FFF2-40B4-BE49-F238E27FC236}">
                <a16:creationId xmlns:a16="http://schemas.microsoft.com/office/drawing/2014/main" id="{5C8B794F-743B-0A85-A3C3-B54DB2081092}"/>
              </a:ext>
            </a:extLst>
          </p:cNvPr>
          <p:cNvPicPr>
            <a:picLocks noGrp="1" noChangeAspect="1"/>
          </p:cNvPicPr>
          <p:nvPr>
            <p:ph idx="1"/>
          </p:nvPr>
        </p:nvPicPr>
        <p:blipFill>
          <a:blip r:embed="rId3"/>
          <a:stretch>
            <a:fillRect/>
          </a:stretch>
        </p:blipFill>
        <p:spPr>
          <a:xfrm>
            <a:off x="1302327" y="1913036"/>
            <a:ext cx="6894632" cy="4398348"/>
          </a:xfrm>
        </p:spPr>
      </p:pic>
    </p:spTree>
    <p:extLst>
      <p:ext uri="{BB962C8B-B14F-4D97-AF65-F5344CB8AC3E}">
        <p14:creationId xmlns:p14="http://schemas.microsoft.com/office/powerpoint/2010/main" val="3463530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E767D5-7663-07B6-C50D-96869BD4CDE9}"/>
              </a:ext>
            </a:extLst>
          </p:cNvPr>
          <p:cNvSpPr>
            <a:spLocks noGrp="1"/>
          </p:cNvSpPr>
          <p:nvPr>
            <p:ph type="title"/>
          </p:nvPr>
        </p:nvSpPr>
        <p:spPr>
          <a:xfrm>
            <a:off x="900001" y="1224000"/>
            <a:ext cx="7380000" cy="396000"/>
          </a:xfrm>
        </p:spPr>
        <p:txBody>
          <a:bodyPr anchor="ctr">
            <a:normAutofit/>
          </a:bodyPr>
          <a:lstStyle/>
          <a:p>
            <a:r>
              <a:rPr lang="da-DK" sz="2400" b="1" dirty="0"/>
              <a:t>Hvordan fredes bygninger ?</a:t>
            </a:r>
          </a:p>
        </p:txBody>
      </p:sp>
      <p:sp>
        <p:nvSpPr>
          <p:cNvPr id="3" name="Pladsholder til indhold 2">
            <a:extLst>
              <a:ext uri="{FF2B5EF4-FFF2-40B4-BE49-F238E27FC236}">
                <a16:creationId xmlns:a16="http://schemas.microsoft.com/office/drawing/2014/main" id="{0B3E5FBB-7FE5-B256-72F2-2D08B3FA71D7}"/>
              </a:ext>
            </a:extLst>
          </p:cNvPr>
          <p:cNvSpPr>
            <a:spLocks noGrp="1"/>
          </p:cNvSpPr>
          <p:nvPr>
            <p:ph idx="1"/>
          </p:nvPr>
        </p:nvSpPr>
        <p:spPr>
          <a:xfrm>
            <a:off x="900000" y="1908000"/>
            <a:ext cx="3594750" cy="3960000"/>
          </a:xfrm>
        </p:spPr>
        <p:txBody>
          <a:bodyPr>
            <a:normAutofit/>
          </a:bodyPr>
          <a:lstStyle/>
          <a:p>
            <a:r>
              <a:rPr lang="da-DK" sz="1700"/>
              <a:t>Enhver borger eller kan foreslå en fredning</a:t>
            </a:r>
          </a:p>
          <a:p>
            <a:r>
              <a:rPr lang="da-DK" sz="1700"/>
              <a:t>SLKS rejser fredningssager</a:t>
            </a:r>
          </a:p>
          <a:p>
            <a:r>
              <a:rPr lang="da-DK" sz="1700"/>
              <a:t>Landsforeningen for Landskabs- og Bygningskultur kan rejse en fredningssag</a:t>
            </a:r>
          </a:p>
          <a:p>
            <a:endParaRPr lang="da-DK" sz="1700"/>
          </a:p>
          <a:p>
            <a:r>
              <a:rPr lang="da-DK" sz="1700"/>
              <a:t>Det Særlige Bygningssyn – kulturministerens rådgivende organ indstiller til fredning</a:t>
            </a:r>
          </a:p>
          <a:p>
            <a:r>
              <a:rPr lang="da-DK" sz="1700"/>
              <a:t>SLKS tager endelige beslutning og sender evt. fredningsindstilling i høring</a:t>
            </a:r>
          </a:p>
          <a:p>
            <a:pPr marL="0" indent="0">
              <a:buNone/>
            </a:pPr>
            <a:endParaRPr lang="da-DK" sz="1700"/>
          </a:p>
        </p:txBody>
      </p:sp>
      <p:sp>
        <p:nvSpPr>
          <p:cNvPr id="4" name="Pladsholder til dato 3">
            <a:extLst>
              <a:ext uri="{FF2B5EF4-FFF2-40B4-BE49-F238E27FC236}">
                <a16:creationId xmlns:a16="http://schemas.microsoft.com/office/drawing/2014/main" id="{3BF97C94-1E88-DECF-C05C-1EDE7E73D25B}"/>
              </a:ext>
            </a:extLst>
          </p:cNvPr>
          <p:cNvSpPr>
            <a:spLocks noGrp="1"/>
          </p:cNvSpPr>
          <p:nvPr>
            <p:ph type="dt" sz="half" idx="10"/>
          </p:nvPr>
        </p:nvSpPr>
        <p:spPr>
          <a:xfrm>
            <a:off x="900000" y="6311385"/>
            <a:ext cx="2057400" cy="365125"/>
          </a:xfrm>
        </p:spPr>
        <p:txBody>
          <a:bodyPr anchor="ctr">
            <a:normAutofit/>
          </a:bodyPr>
          <a:lstStyle/>
          <a:p>
            <a:pPr>
              <a:spcAft>
                <a:spcPts val="600"/>
              </a:spcAft>
            </a:pPr>
            <a:fld id="{E414B22B-149C-44FC-865B-FF9BCC577762}" type="datetime2">
              <a:rPr lang="da-DK" smtClean="0"/>
              <a:pPr>
                <a:spcAft>
                  <a:spcPts val="600"/>
                </a:spcAft>
              </a:pPr>
              <a:t>5. marts 2026</a:t>
            </a:fld>
            <a:endParaRPr lang="da-DK"/>
          </a:p>
        </p:txBody>
      </p:sp>
      <p:sp>
        <p:nvSpPr>
          <p:cNvPr id="5" name="Pladsholder til slidenummer 4">
            <a:extLst>
              <a:ext uri="{FF2B5EF4-FFF2-40B4-BE49-F238E27FC236}">
                <a16:creationId xmlns:a16="http://schemas.microsoft.com/office/drawing/2014/main" id="{DD60A8C7-F31D-2C29-F2AE-86A0D1FECB3D}"/>
              </a:ext>
            </a:extLst>
          </p:cNvPr>
          <p:cNvSpPr>
            <a:spLocks noGrp="1"/>
          </p:cNvSpPr>
          <p:nvPr>
            <p:ph type="sldNum" sz="quarter" idx="12"/>
          </p:nvPr>
        </p:nvSpPr>
        <p:spPr>
          <a:xfrm>
            <a:off x="6721450" y="6311384"/>
            <a:ext cx="2057400" cy="365125"/>
          </a:xfrm>
        </p:spPr>
        <p:txBody>
          <a:bodyPr anchor="ctr">
            <a:normAutofit/>
          </a:bodyPr>
          <a:lstStyle/>
          <a:p>
            <a:pPr>
              <a:spcAft>
                <a:spcPts val="600"/>
              </a:spcAft>
            </a:pPr>
            <a:fld id="{B491044B-402C-4441-9D1D-2116226941EE}" type="slidenum">
              <a:rPr lang="da-DK" smtClean="0"/>
              <a:pPr>
                <a:spcAft>
                  <a:spcPts val="600"/>
                </a:spcAft>
              </a:pPr>
              <a:t>15</a:t>
            </a:fld>
            <a:endParaRPr lang="da-DK"/>
          </a:p>
        </p:txBody>
      </p:sp>
      <p:pic>
        <p:nvPicPr>
          <p:cNvPr id="6" name="Billede 5">
            <a:extLst>
              <a:ext uri="{FF2B5EF4-FFF2-40B4-BE49-F238E27FC236}">
                <a16:creationId xmlns:a16="http://schemas.microsoft.com/office/drawing/2014/main" id="{AC5F6FD3-1216-67A3-DFAE-320F3EECD004}"/>
              </a:ext>
            </a:extLst>
          </p:cNvPr>
          <p:cNvPicPr>
            <a:picLocks noChangeAspect="1"/>
          </p:cNvPicPr>
          <p:nvPr/>
        </p:nvPicPr>
        <p:blipFill>
          <a:blip r:embed="rId3"/>
          <a:srcRect l="20712" r="18693" b="-3"/>
          <a:stretch/>
        </p:blipFill>
        <p:spPr>
          <a:xfrm>
            <a:off x="4685250" y="1908000"/>
            <a:ext cx="3594750" cy="3960000"/>
          </a:xfrm>
          <a:prstGeom prst="rect">
            <a:avLst/>
          </a:prstGeom>
          <a:noFill/>
        </p:spPr>
      </p:pic>
    </p:spTree>
    <p:extLst>
      <p:ext uri="{BB962C8B-B14F-4D97-AF65-F5344CB8AC3E}">
        <p14:creationId xmlns:p14="http://schemas.microsoft.com/office/powerpoint/2010/main" val="438414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F2D44B-648B-E3C3-65E2-88516DCFDA9B}"/>
              </a:ext>
            </a:extLst>
          </p:cNvPr>
          <p:cNvSpPr>
            <a:spLocks noGrp="1"/>
          </p:cNvSpPr>
          <p:nvPr>
            <p:ph type="title"/>
          </p:nvPr>
        </p:nvSpPr>
        <p:spPr>
          <a:xfrm>
            <a:off x="900000" y="1224000"/>
            <a:ext cx="7380000" cy="396000"/>
          </a:xfrm>
        </p:spPr>
        <p:txBody>
          <a:bodyPr anchor="b">
            <a:normAutofit/>
          </a:bodyPr>
          <a:lstStyle/>
          <a:p>
            <a:r>
              <a:rPr lang="da-DK" sz="2400" b="1" dirty="0" err="1"/>
              <a:t>Affredning</a:t>
            </a:r>
            <a:endParaRPr lang="da-DK" sz="2400" b="1" dirty="0"/>
          </a:p>
        </p:txBody>
      </p:sp>
      <p:pic>
        <p:nvPicPr>
          <p:cNvPr id="6" name="Pladsholder til indhold 5">
            <a:extLst>
              <a:ext uri="{FF2B5EF4-FFF2-40B4-BE49-F238E27FC236}">
                <a16:creationId xmlns:a16="http://schemas.microsoft.com/office/drawing/2014/main" id="{6C864E6B-2DBD-1E6F-F1D0-30A8A58B4244}"/>
              </a:ext>
            </a:extLst>
          </p:cNvPr>
          <p:cNvPicPr>
            <a:picLocks noGrp="1" noChangeAspect="1"/>
          </p:cNvPicPr>
          <p:nvPr>
            <p:ph idx="1"/>
          </p:nvPr>
        </p:nvPicPr>
        <p:blipFill>
          <a:blip r:embed="rId3"/>
          <a:srcRect t="17296" b="1094"/>
          <a:stretch/>
        </p:blipFill>
        <p:spPr>
          <a:xfrm>
            <a:off x="900000" y="1908000"/>
            <a:ext cx="7380000" cy="3960000"/>
          </a:xfrm>
          <a:prstGeom prst="rect">
            <a:avLst/>
          </a:prstGeom>
          <a:noFill/>
        </p:spPr>
      </p:pic>
      <p:sp>
        <p:nvSpPr>
          <p:cNvPr id="5" name="Pladsholder til slidenummer 4">
            <a:extLst>
              <a:ext uri="{FF2B5EF4-FFF2-40B4-BE49-F238E27FC236}">
                <a16:creationId xmlns:a16="http://schemas.microsoft.com/office/drawing/2014/main" id="{61D239CA-589D-CC53-FF1B-57685CA39A3D}"/>
              </a:ext>
            </a:extLst>
          </p:cNvPr>
          <p:cNvSpPr>
            <a:spLocks noGrp="1"/>
          </p:cNvSpPr>
          <p:nvPr>
            <p:ph type="sldNum" sz="quarter" idx="12"/>
          </p:nvPr>
        </p:nvSpPr>
        <p:spPr>
          <a:xfrm>
            <a:off x="6721450" y="6311384"/>
            <a:ext cx="2057400" cy="365125"/>
          </a:xfrm>
        </p:spPr>
        <p:txBody>
          <a:bodyPr anchor="ctr">
            <a:normAutofit/>
          </a:bodyPr>
          <a:lstStyle/>
          <a:p>
            <a:pPr>
              <a:spcAft>
                <a:spcPts val="600"/>
              </a:spcAft>
            </a:pPr>
            <a:fld id="{B491044B-402C-4441-9D1D-2116226941EE}" type="slidenum">
              <a:rPr lang="da-DK" smtClean="0"/>
              <a:pPr>
                <a:spcAft>
                  <a:spcPts val="600"/>
                </a:spcAft>
              </a:pPr>
              <a:t>16</a:t>
            </a:fld>
            <a:endParaRPr lang="da-DK"/>
          </a:p>
        </p:txBody>
      </p:sp>
    </p:spTree>
    <p:extLst>
      <p:ext uri="{BB962C8B-B14F-4D97-AF65-F5344CB8AC3E}">
        <p14:creationId xmlns:p14="http://schemas.microsoft.com/office/powerpoint/2010/main" val="1176939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3A042-357E-6F0B-A61A-AC6982F6B868}"/>
              </a:ext>
            </a:extLst>
          </p:cNvPr>
          <p:cNvSpPr>
            <a:spLocks noGrp="1"/>
          </p:cNvSpPr>
          <p:nvPr>
            <p:ph type="title"/>
          </p:nvPr>
        </p:nvSpPr>
        <p:spPr/>
        <p:txBody>
          <a:bodyPr/>
          <a:lstStyle/>
          <a:p>
            <a:r>
              <a:rPr lang="da-DK" sz="2400" b="1" dirty="0"/>
              <a:t>Bevaringsværdige bygninger</a:t>
            </a:r>
          </a:p>
        </p:txBody>
      </p:sp>
      <p:pic>
        <p:nvPicPr>
          <p:cNvPr id="7" name="Pladsholder til indhold 6">
            <a:extLst>
              <a:ext uri="{FF2B5EF4-FFF2-40B4-BE49-F238E27FC236}">
                <a16:creationId xmlns:a16="http://schemas.microsoft.com/office/drawing/2014/main" id="{8AD6FE5F-7691-831B-8FA6-3C59FD4CE90E}"/>
              </a:ext>
            </a:extLst>
          </p:cNvPr>
          <p:cNvPicPr>
            <a:picLocks noGrp="1" noChangeAspect="1"/>
          </p:cNvPicPr>
          <p:nvPr>
            <p:ph idx="1"/>
          </p:nvPr>
        </p:nvPicPr>
        <p:blipFill>
          <a:blip r:embed="rId3"/>
          <a:stretch>
            <a:fillRect/>
          </a:stretch>
        </p:blipFill>
        <p:spPr>
          <a:xfrm>
            <a:off x="900000" y="2279294"/>
            <a:ext cx="7380000" cy="3834706"/>
          </a:xfrm>
        </p:spPr>
      </p:pic>
      <p:sp>
        <p:nvSpPr>
          <p:cNvPr id="5" name="Pladsholder til slidenummer 4">
            <a:extLst>
              <a:ext uri="{FF2B5EF4-FFF2-40B4-BE49-F238E27FC236}">
                <a16:creationId xmlns:a16="http://schemas.microsoft.com/office/drawing/2014/main" id="{0F104952-62F1-7C29-3540-2295AF806613}"/>
              </a:ext>
            </a:extLst>
          </p:cNvPr>
          <p:cNvSpPr>
            <a:spLocks noGrp="1"/>
          </p:cNvSpPr>
          <p:nvPr>
            <p:ph type="sldNum" sz="quarter" idx="12"/>
          </p:nvPr>
        </p:nvSpPr>
        <p:spPr/>
        <p:txBody>
          <a:bodyPr/>
          <a:lstStyle/>
          <a:p>
            <a:fld id="{B491044B-402C-4441-9D1D-2116226941EE}" type="slidenum">
              <a:rPr lang="da-DK" smtClean="0"/>
              <a:t>17</a:t>
            </a:fld>
            <a:endParaRPr lang="da-DK"/>
          </a:p>
        </p:txBody>
      </p:sp>
    </p:spTree>
    <p:extLst>
      <p:ext uri="{BB962C8B-B14F-4D97-AF65-F5344CB8AC3E}">
        <p14:creationId xmlns:p14="http://schemas.microsoft.com/office/powerpoint/2010/main" val="2798932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descr="Et billede, der indeholder udendørs, græs, sky, bygning&#10;&#10;Automatisk genereret beskrivelse">
            <a:extLst>
              <a:ext uri="{FF2B5EF4-FFF2-40B4-BE49-F238E27FC236}">
                <a16:creationId xmlns:a16="http://schemas.microsoft.com/office/drawing/2014/main" id="{AB6BE2AA-9745-C44B-B6ED-CCD31B4C7F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37838"/>
            <a:ext cx="9144000" cy="6745433"/>
          </a:xfrm>
        </p:spPr>
      </p:pic>
      <p:sp>
        <p:nvSpPr>
          <p:cNvPr id="2" name="Titel 1">
            <a:extLst>
              <a:ext uri="{FF2B5EF4-FFF2-40B4-BE49-F238E27FC236}">
                <a16:creationId xmlns:a16="http://schemas.microsoft.com/office/drawing/2014/main" id="{022021F8-54E9-E317-05B0-D1DCC2AB4152}"/>
              </a:ext>
            </a:extLst>
          </p:cNvPr>
          <p:cNvSpPr>
            <a:spLocks noGrp="1"/>
          </p:cNvSpPr>
          <p:nvPr>
            <p:ph type="title"/>
          </p:nvPr>
        </p:nvSpPr>
        <p:spPr/>
        <p:txBody>
          <a:bodyPr/>
          <a:lstStyle/>
          <a:p>
            <a:pPr algn="ctr"/>
            <a:r>
              <a:rPr lang="da-DK" b="1" dirty="0"/>
              <a:t>Støtteordninger til fredede bygninger</a:t>
            </a:r>
          </a:p>
        </p:txBody>
      </p:sp>
      <p:sp>
        <p:nvSpPr>
          <p:cNvPr id="4" name="Pladsholder til dato 3">
            <a:extLst>
              <a:ext uri="{FF2B5EF4-FFF2-40B4-BE49-F238E27FC236}">
                <a16:creationId xmlns:a16="http://schemas.microsoft.com/office/drawing/2014/main" id="{9A69C183-315D-77EF-4395-E3BC2BCCB33E}"/>
              </a:ext>
            </a:extLst>
          </p:cNvPr>
          <p:cNvSpPr>
            <a:spLocks noGrp="1"/>
          </p:cNvSpPr>
          <p:nvPr>
            <p:ph type="dt" sz="half" idx="10"/>
          </p:nvPr>
        </p:nvSpPr>
        <p:spPr/>
        <p:txBody>
          <a:bodyPr/>
          <a:lstStyle/>
          <a:p>
            <a:fld id="{E414B22B-149C-44FC-865B-FF9BCC577762}" type="datetime2">
              <a:rPr lang="da-DK" smtClean="0"/>
              <a:t>5. marts 2026</a:t>
            </a:fld>
            <a:endParaRPr lang="da-DK"/>
          </a:p>
        </p:txBody>
      </p:sp>
      <p:sp>
        <p:nvSpPr>
          <p:cNvPr id="5" name="Pladsholder til slidenummer 4">
            <a:extLst>
              <a:ext uri="{FF2B5EF4-FFF2-40B4-BE49-F238E27FC236}">
                <a16:creationId xmlns:a16="http://schemas.microsoft.com/office/drawing/2014/main" id="{17489D2A-D531-4208-C3B0-9FB66D3BC99F}"/>
              </a:ext>
            </a:extLst>
          </p:cNvPr>
          <p:cNvSpPr>
            <a:spLocks noGrp="1"/>
          </p:cNvSpPr>
          <p:nvPr>
            <p:ph type="sldNum" sz="quarter" idx="12"/>
          </p:nvPr>
        </p:nvSpPr>
        <p:spPr/>
        <p:txBody>
          <a:bodyPr/>
          <a:lstStyle/>
          <a:p>
            <a:fld id="{B491044B-402C-4441-9D1D-2116226941EE}" type="slidenum">
              <a:rPr lang="da-DK" smtClean="0"/>
              <a:t>18</a:t>
            </a:fld>
            <a:endParaRPr lang="da-DK"/>
          </a:p>
        </p:txBody>
      </p:sp>
    </p:spTree>
    <p:extLst>
      <p:ext uri="{BB962C8B-B14F-4D97-AF65-F5344CB8AC3E}">
        <p14:creationId xmlns:p14="http://schemas.microsoft.com/office/powerpoint/2010/main" val="2308971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0375BDA-310E-0E44-BD34-0187EBC7B202}"/>
              </a:ext>
            </a:extLst>
          </p:cNvPr>
          <p:cNvSpPr>
            <a:spLocks noGrp="1"/>
          </p:cNvSpPr>
          <p:nvPr>
            <p:ph idx="1"/>
          </p:nvPr>
        </p:nvSpPr>
        <p:spPr>
          <a:xfrm>
            <a:off x="900000" y="2124927"/>
            <a:ext cx="7612629" cy="3960000"/>
          </a:xfrm>
        </p:spPr>
        <p:txBody>
          <a:bodyPr/>
          <a:lstStyle/>
          <a:p>
            <a:r>
              <a:rPr lang="da-DK" u="sng" dirty="0"/>
              <a:t>C</a:t>
            </a:r>
            <a:r>
              <a:rPr lang="da-DK" dirty="0"/>
              <a:t>a. 45 mio. kroner årligt -  stort set ikke reguleret siden 2000.</a:t>
            </a:r>
          </a:p>
          <a:p>
            <a:r>
              <a:rPr lang="da-DK" dirty="0"/>
              <a:t>Typisk opnås tilskud til projekter, der styrker fredningsværdierne og når der på grund af fredningen er tale om fordyrende arbejder. </a:t>
            </a:r>
          </a:p>
          <a:p>
            <a:pPr marL="0" indent="0">
              <a:buNone/>
            </a:pPr>
            <a:br>
              <a:rPr lang="da-DK" dirty="0"/>
            </a:br>
            <a:r>
              <a:rPr lang="da-DK" dirty="0"/>
              <a:t>Eksempelvis:</a:t>
            </a:r>
          </a:p>
          <a:p>
            <a:pPr lvl="1"/>
            <a:r>
              <a:rPr lang="da-DK" dirty="0"/>
              <a:t>Nyt tag</a:t>
            </a:r>
          </a:p>
          <a:p>
            <a:pPr lvl="1"/>
            <a:r>
              <a:rPr lang="da-DK" dirty="0"/>
              <a:t>Ny dør</a:t>
            </a:r>
          </a:p>
          <a:p>
            <a:pPr lvl="1"/>
            <a:r>
              <a:rPr lang="da-DK" dirty="0"/>
              <a:t>Omsætning af trappe </a:t>
            </a:r>
          </a:p>
          <a:p>
            <a:endParaRPr lang="da-DK" dirty="0"/>
          </a:p>
          <a:p>
            <a:r>
              <a:rPr lang="da-DK" dirty="0"/>
              <a:t>Ikke til almindelig vedligehold</a:t>
            </a:r>
          </a:p>
        </p:txBody>
      </p:sp>
      <p:sp>
        <p:nvSpPr>
          <p:cNvPr id="5" name="Pladsholder til slidenummer 4">
            <a:extLst>
              <a:ext uri="{FF2B5EF4-FFF2-40B4-BE49-F238E27FC236}">
                <a16:creationId xmlns:a16="http://schemas.microsoft.com/office/drawing/2014/main" id="{36A50505-4A77-3F4B-989A-F1A38C7528E7}"/>
              </a:ext>
            </a:extLst>
          </p:cNvPr>
          <p:cNvSpPr>
            <a:spLocks noGrp="1"/>
          </p:cNvSpPr>
          <p:nvPr>
            <p:ph type="sldNum" sz="quarter" idx="12"/>
          </p:nvPr>
        </p:nvSpPr>
        <p:spPr/>
        <p:txBody>
          <a:bodyPr/>
          <a:lstStyle/>
          <a:p>
            <a:fld id="{B491044B-402C-4441-9D1D-2116226941EE}" type="slidenum">
              <a:rPr lang="da-DK" smtClean="0"/>
              <a:t>19</a:t>
            </a:fld>
            <a:endParaRPr lang="da-DK"/>
          </a:p>
        </p:txBody>
      </p:sp>
      <p:pic>
        <p:nvPicPr>
          <p:cNvPr id="9" name="Billede 8">
            <a:extLst>
              <a:ext uri="{FF2B5EF4-FFF2-40B4-BE49-F238E27FC236}">
                <a16:creationId xmlns:a16="http://schemas.microsoft.com/office/drawing/2014/main" id="{F8A5723B-7EEF-AC44-BADD-ACBDE7A04920}"/>
              </a:ext>
            </a:extLst>
          </p:cNvPr>
          <p:cNvPicPr>
            <a:picLocks noChangeAspect="1"/>
          </p:cNvPicPr>
          <p:nvPr/>
        </p:nvPicPr>
        <p:blipFill rotWithShape="1">
          <a:blip r:embed="rId3">
            <a:extLst>
              <a:ext uri="{28A0092B-C50C-407E-A947-70E740481C1C}">
                <a14:useLocalDpi xmlns:a14="http://schemas.microsoft.com/office/drawing/2010/main" val="0"/>
              </a:ext>
            </a:extLst>
          </a:blip>
          <a:srcRect l="3212" t="24596" r="8947" b="16600"/>
          <a:stretch/>
        </p:blipFill>
        <p:spPr>
          <a:xfrm>
            <a:off x="4575822" y="3429000"/>
            <a:ext cx="4203028" cy="1875815"/>
          </a:xfrm>
          <a:prstGeom prst="rect">
            <a:avLst/>
          </a:prstGeom>
        </p:spPr>
      </p:pic>
      <p:sp>
        <p:nvSpPr>
          <p:cNvPr id="10" name="Titel 9">
            <a:extLst>
              <a:ext uri="{FF2B5EF4-FFF2-40B4-BE49-F238E27FC236}">
                <a16:creationId xmlns:a16="http://schemas.microsoft.com/office/drawing/2014/main" id="{4A3D05A9-500E-38EE-DA4D-2446C581F9CF}"/>
              </a:ext>
            </a:extLst>
          </p:cNvPr>
          <p:cNvSpPr>
            <a:spLocks noGrp="1"/>
          </p:cNvSpPr>
          <p:nvPr>
            <p:ph type="title"/>
          </p:nvPr>
        </p:nvSpPr>
        <p:spPr>
          <a:xfrm>
            <a:off x="900000" y="1370304"/>
            <a:ext cx="7380000" cy="396000"/>
          </a:xfrm>
        </p:spPr>
        <p:txBody>
          <a:bodyPr/>
          <a:lstStyle/>
          <a:p>
            <a:r>
              <a:rPr lang="da-DK" sz="2400" b="1" dirty="0"/>
              <a:t>Direkte tilskud</a:t>
            </a:r>
          </a:p>
        </p:txBody>
      </p:sp>
    </p:spTree>
    <p:extLst>
      <p:ext uri="{BB962C8B-B14F-4D97-AF65-F5344CB8AC3E}">
        <p14:creationId xmlns:p14="http://schemas.microsoft.com/office/powerpoint/2010/main" val="194099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0F407-2EF8-CFB2-9255-C74467497950}"/>
            </a:ext>
          </a:extLst>
        </p:cNvPr>
        <p:cNvGrpSpPr/>
        <p:nvPr/>
      </p:nvGrpSpPr>
      <p:grpSpPr>
        <a:xfrm>
          <a:off x="0" y="0"/>
          <a:ext cx="0" cy="0"/>
          <a:chOff x="0" y="0"/>
          <a:chExt cx="0" cy="0"/>
        </a:xfrm>
      </p:grpSpPr>
      <p:pic>
        <p:nvPicPr>
          <p:cNvPr id="2" name="Billede 1" descr="Et billede, der indeholder bygning, udendørs, vindue, plante&#10;&#10;Automatisk genereret beskrivelse">
            <a:extLst>
              <a:ext uri="{FF2B5EF4-FFF2-40B4-BE49-F238E27FC236}">
                <a16:creationId xmlns:a16="http://schemas.microsoft.com/office/drawing/2014/main" id="{1DF9CA00-5D28-7FE7-490D-F5C5027D3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 y="765099"/>
            <a:ext cx="9139351" cy="6092901"/>
          </a:xfrm>
          <a:prstGeom prst="rect">
            <a:avLst/>
          </a:prstGeom>
        </p:spPr>
      </p:pic>
      <p:sp>
        <p:nvSpPr>
          <p:cNvPr id="17" name="Subtitle 2">
            <a:extLst>
              <a:ext uri="{FF2B5EF4-FFF2-40B4-BE49-F238E27FC236}">
                <a16:creationId xmlns:a16="http://schemas.microsoft.com/office/drawing/2014/main" id="{8C4C907E-482C-BB4C-B464-03F2F125AD8F}"/>
              </a:ext>
            </a:extLst>
          </p:cNvPr>
          <p:cNvSpPr>
            <a:spLocks noGrp="1"/>
          </p:cNvSpPr>
          <p:nvPr>
            <p:ph idx="1"/>
          </p:nvPr>
        </p:nvSpPr>
        <p:spPr/>
        <p:txBody>
          <a:bodyPr vert="horz" lIns="0" tIns="0" rIns="0" bIns="0" rtlCol="0">
            <a:normAutofit/>
          </a:bodyPr>
          <a:lstStyle/>
          <a:p>
            <a:pPr marL="0" indent="0">
              <a:buNone/>
            </a:pPr>
            <a:endParaRPr lang="da-DK" sz="1600" b="1" kern="1200" dirty="0">
              <a:solidFill>
                <a:schemeClr val="bg1"/>
              </a:solidFill>
              <a:latin typeface="+mn-lt"/>
              <a:ea typeface="+mn-ea"/>
              <a:cs typeface="+mn-cs"/>
            </a:endParaRPr>
          </a:p>
          <a:p>
            <a:pPr marL="0" indent="0">
              <a:buNone/>
            </a:pPr>
            <a:endParaRPr lang="da-DK" sz="1600" b="1" kern="1200" dirty="0">
              <a:solidFill>
                <a:schemeClr val="bg1"/>
              </a:solidFill>
              <a:latin typeface="+mn-lt"/>
              <a:ea typeface="+mn-ea"/>
              <a:cs typeface="+mn-cs"/>
            </a:endParaRPr>
          </a:p>
          <a:p>
            <a:endParaRPr lang="da-DK" b="1" kern="1200" dirty="0">
              <a:solidFill>
                <a:schemeClr val="bg1"/>
              </a:solidFill>
              <a:latin typeface="+mn-lt"/>
              <a:ea typeface="+mn-ea"/>
              <a:cs typeface="+mn-cs"/>
            </a:endParaRPr>
          </a:p>
        </p:txBody>
      </p:sp>
      <p:sp>
        <p:nvSpPr>
          <p:cNvPr id="38" name="Slide Number Placeholder 4">
            <a:extLst>
              <a:ext uri="{FF2B5EF4-FFF2-40B4-BE49-F238E27FC236}">
                <a16:creationId xmlns:a16="http://schemas.microsoft.com/office/drawing/2014/main" id="{6701B2CF-48E8-CAAE-FF31-DA9D6F6E442A}"/>
              </a:ext>
            </a:extLst>
          </p:cNvPr>
          <p:cNvSpPr>
            <a:spLocks noGrp="1"/>
          </p:cNvSpPr>
          <p:nvPr>
            <p:ph type="sldNum" sz="quarter" idx="4294967295"/>
          </p:nvPr>
        </p:nvSpPr>
        <p:spPr>
          <a:xfrm>
            <a:off x="7086600" y="6311900"/>
            <a:ext cx="2057400" cy="365125"/>
          </a:xfrm>
        </p:spPr>
        <p:txBody>
          <a:bodyPr/>
          <a:lstStyle/>
          <a:p>
            <a:pPr>
              <a:spcAft>
                <a:spcPts val="600"/>
              </a:spcAft>
            </a:pPr>
            <a:fld id="{B491044B-402C-4441-9D1D-2116226941EE}" type="slidenum">
              <a:rPr lang="da-DK" smtClean="0"/>
              <a:pPr>
                <a:spcAft>
                  <a:spcPts val="600"/>
                </a:spcAft>
              </a:pPr>
              <a:t>2</a:t>
            </a:fld>
            <a:endParaRPr lang="da-DK"/>
          </a:p>
        </p:txBody>
      </p:sp>
      <p:sp>
        <p:nvSpPr>
          <p:cNvPr id="19" name="Slide Number Placeholder 4" hidden="1">
            <a:extLst>
              <a:ext uri="{FF2B5EF4-FFF2-40B4-BE49-F238E27FC236}">
                <a16:creationId xmlns:a16="http://schemas.microsoft.com/office/drawing/2014/main" id="{95A2C4F7-3FE7-150F-72B9-041292489C26}"/>
              </a:ext>
            </a:extLst>
          </p:cNvPr>
          <p:cNvSpPr>
            <a:spLocks noGrp="1"/>
          </p:cNvSpPr>
          <p:nvPr>
            <p:ph type="sldNum" sz="quarter" idx="4294967295"/>
          </p:nvPr>
        </p:nvSpPr>
        <p:spPr>
          <a:xfrm>
            <a:off x="7086600" y="6311900"/>
            <a:ext cx="2057400" cy="365125"/>
          </a:xfrm>
        </p:spPr>
        <p:txBody>
          <a:bodyPr/>
          <a:lstStyle/>
          <a:p>
            <a:pPr>
              <a:spcAft>
                <a:spcPts val="600"/>
              </a:spcAft>
            </a:pPr>
            <a:fld id="{B491044B-402C-4441-9D1D-2116226941EE}" type="slidenum">
              <a:rPr lang="da-DK" smtClean="0"/>
              <a:pPr>
                <a:spcAft>
                  <a:spcPts val="600"/>
                </a:spcAft>
              </a:pPr>
              <a:t>2</a:t>
            </a:fld>
            <a:endParaRPr lang="da-DK"/>
          </a:p>
        </p:txBody>
      </p:sp>
      <p:sp>
        <p:nvSpPr>
          <p:cNvPr id="6" name="Date Placeholder 3">
            <a:extLst>
              <a:ext uri="{FF2B5EF4-FFF2-40B4-BE49-F238E27FC236}">
                <a16:creationId xmlns:a16="http://schemas.microsoft.com/office/drawing/2014/main" id="{FD357A9C-DBE1-E1B7-F88F-1D195B3D4779}"/>
              </a:ext>
            </a:extLst>
          </p:cNvPr>
          <p:cNvSpPr>
            <a:spLocks noGrp="1"/>
          </p:cNvSpPr>
          <p:nvPr>
            <p:ph type="dt" sz="half" idx="4294967295"/>
          </p:nvPr>
        </p:nvSpPr>
        <p:spPr>
          <a:xfrm>
            <a:off x="0" y="6311900"/>
            <a:ext cx="2057400" cy="365125"/>
          </a:xfrm>
        </p:spPr>
        <p:txBody>
          <a:bodyPr/>
          <a:lstStyle/>
          <a:p>
            <a:pPr>
              <a:spcAft>
                <a:spcPts val="600"/>
              </a:spcAft>
            </a:pPr>
            <a:r>
              <a:rPr lang="da-DK" dirty="0"/>
              <a:t>5. Marts 2024</a:t>
            </a:r>
          </a:p>
        </p:txBody>
      </p:sp>
      <p:sp>
        <p:nvSpPr>
          <p:cNvPr id="22" name="Subtitle 2">
            <a:extLst>
              <a:ext uri="{FF2B5EF4-FFF2-40B4-BE49-F238E27FC236}">
                <a16:creationId xmlns:a16="http://schemas.microsoft.com/office/drawing/2014/main" id="{613BAD33-27F6-AD47-472E-188F5A1B5091}"/>
              </a:ext>
            </a:extLst>
          </p:cNvPr>
          <p:cNvSpPr txBox="1">
            <a:spLocks/>
          </p:cNvSpPr>
          <p:nvPr/>
        </p:nvSpPr>
        <p:spPr>
          <a:xfrm>
            <a:off x="3848819" y="2936488"/>
            <a:ext cx="4286349" cy="396000"/>
          </a:xfrm>
          <a:prstGeom prst="rect">
            <a:avLst/>
          </a:prstGeom>
        </p:spPr>
        <p:txBody>
          <a:bodyPr vert="horz" lIns="0" tIns="0" rIns="0" bIns="0" rtlCol="0">
            <a:norm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a-DK" sz="1600" b="1" dirty="0">
              <a:solidFill>
                <a:schemeClr val="bg1"/>
              </a:solidFill>
            </a:endParaRPr>
          </a:p>
        </p:txBody>
      </p:sp>
      <p:sp>
        <p:nvSpPr>
          <p:cNvPr id="16" name="Tekstfelt 15">
            <a:extLst>
              <a:ext uri="{FF2B5EF4-FFF2-40B4-BE49-F238E27FC236}">
                <a16:creationId xmlns:a16="http://schemas.microsoft.com/office/drawing/2014/main" id="{A098DEEE-9B9A-B9FC-E0FC-6870C3D77294}"/>
              </a:ext>
            </a:extLst>
          </p:cNvPr>
          <p:cNvSpPr txBox="1"/>
          <p:nvPr/>
        </p:nvSpPr>
        <p:spPr>
          <a:xfrm>
            <a:off x="1342990" y="1780187"/>
            <a:ext cx="3864505" cy="396000"/>
          </a:xfrm>
          <a:prstGeom prst="rect">
            <a:avLst/>
          </a:prstGeom>
        </p:spPr>
        <p:txBody>
          <a:bodyPr vert="horz" lIns="0" tIns="0" rIns="0" bIns="0" rtlCol="0" anchor="b" anchorCtr="0">
            <a:noAutofit/>
          </a:bodyPr>
          <a:lstStyle/>
          <a:p>
            <a:pPr defTabSz="685783">
              <a:lnSpc>
                <a:spcPct val="90000"/>
              </a:lnSpc>
              <a:spcBef>
                <a:spcPct val="0"/>
              </a:spcBef>
              <a:spcAft>
                <a:spcPts val="600"/>
              </a:spcAft>
            </a:pPr>
            <a:endParaRPr lang="da-DK" sz="2000" b="1" dirty="0">
              <a:solidFill>
                <a:schemeClr val="bg1"/>
              </a:solidFill>
              <a:latin typeface="+mj-lt"/>
              <a:ea typeface="+mj-ea"/>
              <a:cs typeface="+mj-cs"/>
            </a:endParaRPr>
          </a:p>
        </p:txBody>
      </p:sp>
      <p:sp>
        <p:nvSpPr>
          <p:cNvPr id="21" name="Subtitle 2">
            <a:extLst>
              <a:ext uri="{FF2B5EF4-FFF2-40B4-BE49-F238E27FC236}">
                <a16:creationId xmlns:a16="http://schemas.microsoft.com/office/drawing/2014/main" id="{5DCD0BF1-AD62-2A6D-16E2-0EC0567618AD}"/>
              </a:ext>
            </a:extLst>
          </p:cNvPr>
          <p:cNvSpPr txBox="1">
            <a:spLocks/>
          </p:cNvSpPr>
          <p:nvPr/>
        </p:nvSpPr>
        <p:spPr>
          <a:xfrm>
            <a:off x="426499" y="1264667"/>
            <a:ext cx="3810221" cy="2004754"/>
          </a:xfrm>
          <a:prstGeom prst="rect">
            <a:avLst/>
          </a:prstGeom>
          <a:solidFill>
            <a:schemeClr val="accent4">
              <a:alpha val="68000"/>
            </a:schemeClr>
          </a:solidFill>
        </p:spPr>
        <p:txBody>
          <a:bodyPr vert="horz" lIns="0" tIns="0" rIns="0" bIns="0" rtlCol="0">
            <a:normAutofit fontScale="92500" lnSpcReduction="10000"/>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a-DK" sz="1600" b="1" dirty="0">
              <a:solidFill>
                <a:schemeClr val="bg1"/>
              </a:solidFill>
            </a:endParaRPr>
          </a:p>
          <a:p>
            <a:pPr marL="285750" indent="-285750">
              <a:buFont typeface="Arial" panose="020B0604020202020204" pitchFamily="34" charset="0"/>
              <a:buChar char="•"/>
            </a:pPr>
            <a:r>
              <a:rPr lang="da-DK" sz="1900" b="1" dirty="0">
                <a:solidFill>
                  <a:schemeClr val="bg1"/>
                </a:solidFill>
              </a:rPr>
              <a:t>Velkommen til Historiske Huse</a:t>
            </a:r>
          </a:p>
          <a:p>
            <a:pPr marL="285750" indent="-285750">
              <a:buFont typeface="Arial" panose="020B0604020202020204" pitchFamily="34" charset="0"/>
              <a:buChar char="•"/>
            </a:pPr>
            <a:r>
              <a:rPr lang="da-DK" sz="1900" b="1" dirty="0">
                <a:solidFill>
                  <a:schemeClr val="bg1"/>
                </a:solidFill>
              </a:rPr>
              <a:t>Bygningsfredningens historie</a:t>
            </a:r>
          </a:p>
          <a:p>
            <a:pPr marL="285750" indent="-285750">
              <a:buFont typeface="Arial" panose="020B0604020202020204" pitchFamily="34" charset="0"/>
              <a:buChar char="•"/>
            </a:pPr>
            <a:r>
              <a:rPr lang="da-DK" sz="1900" b="1" dirty="0">
                <a:solidFill>
                  <a:schemeClr val="bg1"/>
                </a:solidFill>
              </a:rPr>
              <a:t>Danmarks bygningsarv i dag</a:t>
            </a:r>
          </a:p>
          <a:p>
            <a:pPr marL="285750" indent="-285750">
              <a:buFont typeface="Arial" panose="020B0604020202020204" pitchFamily="34" charset="0"/>
              <a:buChar char="•"/>
            </a:pPr>
            <a:r>
              <a:rPr lang="da-DK" sz="1900" b="1" dirty="0">
                <a:solidFill>
                  <a:schemeClr val="bg1"/>
                </a:solidFill>
              </a:rPr>
              <a:t>Vores fokus og arbejde som interesseorganisation</a:t>
            </a:r>
          </a:p>
          <a:p>
            <a:pPr marL="285750" indent="-285750">
              <a:buFont typeface="Arial" panose="020B0604020202020204" pitchFamily="34" charset="0"/>
              <a:buChar char="•"/>
            </a:pPr>
            <a:endParaRPr lang="da-DK" b="1" dirty="0">
              <a:solidFill>
                <a:schemeClr val="bg1"/>
              </a:solidFill>
            </a:endParaRPr>
          </a:p>
          <a:p>
            <a:pPr marL="285750" indent="-285750">
              <a:buFont typeface="Arial" panose="020B0604020202020204" pitchFamily="34" charset="0"/>
              <a:buChar char="•"/>
            </a:pPr>
            <a:endParaRPr lang="da-DK" b="1" dirty="0">
              <a:solidFill>
                <a:schemeClr val="bg1"/>
              </a:solidFill>
            </a:endParaRPr>
          </a:p>
        </p:txBody>
      </p:sp>
    </p:spTree>
    <p:extLst>
      <p:ext uri="{BB962C8B-B14F-4D97-AF65-F5344CB8AC3E}">
        <p14:creationId xmlns:p14="http://schemas.microsoft.com/office/powerpoint/2010/main" val="3247367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6400B2-5508-1C45-B0E1-2E364A700292}"/>
              </a:ext>
            </a:extLst>
          </p:cNvPr>
          <p:cNvSpPr>
            <a:spLocks noGrp="1"/>
          </p:cNvSpPr>
          <p:nvPr>
            <p:ph type="title"/>
          </p:nvPr>
        </p:nvSpPr>
        <p:spPr>
          <a:xfrm>
            <a:off x="497664" y="1114272"/>
            <a:ext cx="7380000" cy="396000"/>
          </a:xfrm>
        </p:spPr>
        <p:txBody>
          <a:bodyPr/>
          <a:lstStyle/>
          <a:p>
            <a:r>
              <a:rPr lang="da-DK" sz="2400" b="1" dirty="0"/>
              <a:t>Indirekte tilskud</a:t>
            </a:r>
          </a:p>
        </p:txBody>
      </p:sp>
      <p:sp>
        <p:nvSpPr>
          <p:cNvPr id="3" name="Pladsholder til indhold 2">
            <a:extLst>
              <a:ext uri="{FF2B5EF4-FFF2-40B4-BE49-F238E27FC236}">
                <a16:creationId xmlns:a16="http://schemas.microsoft.com/office/drawing/2014/main" id="{B00DF575-0009-C94E-873E-425F78FD029B}"/>
              </a:ext>
            </a:extLst>
          </p:cNvPr>
          <p:cNvSpPr>
            <a:spLocks noGrp="1"/>
          </p:cNvSpPr>
          <p:nvPr>
            <p:ph idx="1"/>
          </p:nvPr>
        </p:nvSpPr>
        <p:spPr>
          <a:xfrm>
            <a:off x="72540" y="1651968"/>
            <a:ext cx="5730855" cy="3960000"/>
          </a:xfrm>
        </p:spPr>
        <p:txBody>
          <a:bodyPr/>
          <a:lstStyle/>
          <a:p>
            <a:pPr lvl="1"/>
            <a:r>
              <a:rPr lang="da-DK" dirty="0"/>
              <a:t>Fradrag for vedligeholdelsesudgifter</a:t>
            </a:r>
          </a:p>
          <a:p>
            <a:pPr lvl="1"/>
            <a:r>
              <a:rPr lang="da-DK" dirty="0"/>
              <a:t>Fradrag for driftsudgifter: Bygningsforsikringspræmie, skorstensfejning, renovation, tilslutningsafgift til vand og kloak, evt. vejafgift via rubrik 54 i årsopgørelsen via rubrik 54 i årsopgørelsen</a:t>
            </a:r>
          </a:p>
          <a:p>
            <a:pPr lvl="1"/>
            <a:endParaRPr lang="da-DK" dirty="0"/>
          </a:p>
          <a:p>
            <a:pPr marL="342891" lvl="1" indent="0">
              <a:buNone/>
            </a:pPr>
            <a:r>
              <a:rPr lang="da-DK" i="1" dirty="0"/>
              <a:t>og</a:t>
            </a:r>
          </a:p>
          <a:p>
            <a:pPr marL="342891" lvl="1" indent="0">
              <a:buNone/>
            </a:pPr>
            <a:endParaRPr lang="da-DK" dirty="0"/>
          </a:p>
          <a:p>
            <a:pPr lvl="1"/>
            <a:r>
              <a:rPr lang="da-DK" dirty="0"/>
              <a:t>Forfald-pr-år: Fradrag for istandsættelsesudgifter (</a:t>
            </a:r>
            <a:r>
              <a:rPr lang="da-DK" b="1" dirty="0"/>
              <a:t>vedligeholdelse</a:t>
            </a:r>
            <a:r>
              <a:rPr lang="da-DK" dirty="0"/>
              <a:t> </a:t>
            </a:r>
            <a:r>
              <a:rPr lang="da-DK" b="1" u="sng" dirty="0"/>
              <a:t>+ forbedring</a:t>
            </a:r>
            <a:r>
              <a:rPr lang="da-DK" dirty="0"/>
              <a:t>) </a:t>
            </a:r>
          </a:p>
          <a:p>
            <a:pPr lvl="1"/>
            <a:r>
              <a:rPr lang="da-DK" dirty="0"/>
              <a:t>Fradrag for driftsudgifter: Bygningsforsikringspræmie, skorstensfejning, renovation, tilslutningsafgift til vand og kloak, evt. vejafgift via rubrik 54 i årsopgørelsen</a:t>
            </a:r>
          </a:p>
          <a:p>
            <a:pPr lvl="1"/>
            <a:endParaRPr lang="da-DK" dirty="0"/>
          </a:p>
          <a:p>
            <a:pPr marL="342891" lvl="1" indent="0">
              <a:buNone/>
            </a:pPr>
            <a:endParaRPr lang="da-DK" dirty="0"/>
          </a:p>
          <a:p>
            <a:pPr lvl="1"/>
            <a:endParaRPr lang="da-DK" dirty="0"/>
          </a:p>
          <a:p>
            <a:pPr marL="342891" lvl="1" indent="0">
              <a:buNone/>
            </a:pPr>
            <a:endParaRPr lang="da-DK" dirty="0"/>
          </a:p>
        </p:txBody>
      </p:sp>
      <p:sp>
        <p:nvSpPr>
          <p:cNvPr id="5" name="Pladsholder til slidenummer 4">
            <a:extLst>
              <a:ext uri="{FF2B5EF4-FFF2-40B4-BE49-F238E27FC236}">
                <a16:creationId xmlns:a16="http://schemas.microsoft.com/office/drawing/2014/main" id="{D5D424E8-EA8C-EA4C-8B95-588DF56A8C3B}"/>
              </a:ext>
            </a:extLst>
          </p:cNvPr>
          <p:cNvSpPr>
            <a:spLocks noGrp="1"/>
          </p:cNvSpPr>
          <p:nvPr>
            <p:ph type="sldNum" sz="quarter" idx="12"/>
          </p:nvPr>
        </p:nvSpPr>
        <p:spPr/>
        <p:txBody>
          <a:bodyPr/>
          <a:lstStyle/>
          <a:p>
            <a:fld id="{B491044B-402C-4441-9D1D-2116226941EE}" type="slidenum">
              <a:rPr lang="da-DK" smtClean="0"/>
              <a:t>20</a:t>
            </a:fld>
            <a:endParaRPr lang="da-DK"/>
          </a:p>
        </p:txBody>
      </p:sp>
      <p:pic>
        <p:nvPicPr>
          <p:cNvPr id="4" name="Billede 3">
            <a:extLst>
              <a:ext uri="{FF2B5EF4-FFF2-40B4-BE49-F238E27FC236}">
                <a16:creationId xmlns:a16="http://schemas.microsoft.com/office/drawing/2014/main" id="{6DE0D089-0E2D-C9C2-C21A-B22BCB0B33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854187" y="2195120"/>
            <a:ext cx="4975632" cy="2873695"/>
          </a:xfrm>
          <a:prstGeom prst="rect">
            <a:avLst/>
          </a:prstGeom>
        </p:spPr>
      </p:pic>
    </p:spTree>
    <p:extLst>
      <p:ext uri="{BB962C8B-B14F-4D97-AF65-F5344CB8AC3E}">
        <p14:creationId xmlns:p14="http://schemas.microsoft.com/office/powerpoint/2010/main" val="2645945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108C99-29D0-6D4A-9D66-77EFB86374DB}"/>
              </a:ext>
            </a:extLst>
          </p:cNvPr>
          <p:cNvSpPr>
            <a:spLocks noGrp="1"/>
          </p:cNvSpPr>
          <p:nvPr>
            <p:ph type="title"/>
          </p:nvPr>
        </p:nvSpPr>
        <p:spPr/>
        <p:txBody>
          <a:bodyPr/>
          <a:lstStyle/>
          <a:p>
            <a:r>
              <a:rPr lang="da-DK" sz="2400" b="1" dirty="0"/>
              <a:t>Hvem kan bruge forfald-pr-år?</a:t>
            </a:r>
          </a:p>
        </p:txBody>
      </p:sp>
      <p:sp>
        <p:nvSpPr>
          <p:cNvPr id="3" name="Pladsholder til indhold 2">
            <a:extLst>
              <a:ext uri="{FF2B5EF4-FFF2-40B4-BE49-F238E27FC236}">
                <a16:creationId xmlns:a16="http://schemas.microsoft.com/office/drawing/2014/main" id="{167C7E7A-171E-284D-A5B9-2541FAA0C364}"/>
              </a:ext>
            </a:extLst>
          </p:cNvPr>
          <p:cNvSpPr>
            <a:spLocks noGrp="1"/>
          </p:cNvSpPr>
          <p:nvPr>
            <p:ph idx="1"/>
          </p:nvPr>
        </p:nvSpPr>
        <p:spPr>
          <a:xfrm>
            <a:off x="826848" y="1990777"/>
            <a:ext cx="3757750" cy="3142972"/>
          </a:xfrm>
        </p:spPr>
        <p:txBody>
          <a:bodyPr/>
          <a:lstStyle/>
          <a:p>
            <a:pPr marL="0" indent="0">
              <a:buNone/>
            </a:pPr>
            <a:r>
              <a:rPr lang="da-DK" u="sng" dirty="0"/>
              <a:t>Forfald-pr-år er et ligningsmæssigt fradrag: </a:t>
            </a:r>
          </a:p>
          <a:p>
            <a:r>
              <a:rPr lang="da-DK" dirty="0"/>
              <a:t>Lønmodtagere</a:t>
            </a:r>
          </a:p>
          <a:p>
            <a:r>
              <a:rPr lang="da-DK" dirty="0"/>
              <a:t>Virksomheder</a:t>
            </a:r>
          </a:p>
          <a:p>
            <a:r>
              <a:rPr lang="da-DK" dirty="0"/>
              <a:t>Skatteværdien er i dag 25 %</a:t>
            </a:r>
          </a:p>
          <a:p>
            <a:pPr marL="0" indent="0">
              <a:buNone/>
            </a:pPr>
            <a:endParaRPr lang="da-DK" dirty="0"/>
          </a:p>
          <a:p>
            <a:pPr marL="0" indent="0">
              <a:buNone/>
            </a:pPr>
            <a:r>
              <a:rPr lang="da-DK" u="sng" dirty="0"/>
              <a:t>Udfordring for:</a:t>
            </a:r>
            <a:endParaRPr lang="da-DK" dirty="0"/>
          </a:p>
          <a:p>
            <a:r>
              <a:rPr lang="da-DK" dirty="0"/>
              <a:t>Pensionister</a:t>
            </a:r>
          </a:p>
          <a:p>
            <a:r>
              <a:rPr lang="da-DK" dirty="0"/>
              <a:t>Erhvervs- og driftsbygninger, der i forvejen kan trække 100 % fra</a:t>
            </a:r>
          </a:p>
          <a:p>
            <a:r>
              <a:rPr lang="da-DK" dirty="0"/>
              <a:t>Lønmodtagere med små lønninger</a:t>
            </a:r>
          </a:p>
        </p:txBody>
      </p:sp>
      <p:sp>
        <p:nvSpPr>
          <p:cNvPr id="5" name="Pladsholder til slidenummer 4">
            <a:extLst>
              <a:ext uri="{FF2B5EF4-FFF2-40B4-BE49-F238E27FC236}">
                <a16:creationId xmlns:a16="http://schemas.microsoft.com/office/drawing/2014/main" id="{BDD32111-0FAE-3140-B333-80C74452EC92}"/>
              </a:ext>
            </a:extLst>
          </p:cNvPr>
          <p:cNvSpPr>
            <a:spLocks noGrp="1"/>
          </p:cNvSpPr>
          <p:nvPr>
            <p:ph type="sldNum" sz="quarter" idx="12"/>
          </p:nvPr>
        </p:nvSpPr>
        <p:spPr/>
        <p:txBody>
          <a:bodyPr/>
          <a:lstStyle/>
          <a:p>
            <a:fld id="{B491044B-402C-4441-9D1D-2116226941EE}" type="slidenum">
              <a:rPr lang="da-DK" smtClean="0"/>
              <a:t>21</a:t>
            </a:fld>
            <a:endParaRPr lang="da-DK"/>
          </a:p>
        </p:txBody>
      </p:sp>
      <p:pic>
        <p:nvPicPr>
          <p:cNvPr id="7" name="Billede 6">
            <a:extLst>
              <a:ext uri="{FF2B5EF4-FFF2-40B4-BE49-F238E27FC236}">
                <a16:creationId xmlns:a16="http://schemas.microsoft.com/office/drawing/2014/main" id="{E576A7EE-12E3-7F4C-8723-ED499CD155D0}"/>
              </a:ext>
            </a:extLst>
          </p:cNvPr>
          <p:cNvPicPr>
            <a:picLocks noChangeAspect="1"/>
          </p:cNvPicPr>
          <p:nvPr/>
        </p:nvPicPr>
        <p:blipFill rotWithShape="1">
          <a:blip r:embed="rId3">
            <a:extLst>
              <a:ext uri="{28A0092B-C50C-407E-A947-70E740481C1C}">
                <a14:useLocalDpi xmlns:a14="http://schemas.microsoft.com/office/drawing/2010/main" val="0"/>
              </a:ext>
            </a:extLst>
          </a:blip>
          <a:srcRect l="19214" t="23195" b="-23195"/>
          <a:stretch/>
        </p:blipFill>
        <p:spPr>
          <a:xfrm>
            <a:off x="5021100" y="2524461"/>
            <a:ext cx="3757750" cy="3547155"/>
          </a:xfrm>
          <a:prstGeom prst="rect">
            <a:avLst/>
          </a:prstGeom>
        </p:spPr>
      </p:pic>
    </p:spTree>
    <p:extLst>
      <p:ext uri="{BB962C8B-B14F-4D97-AF65-F5344CB8AC3E}">
        <p14:creationId xmlns:p14="http://schemas.microsoft.com/office/powerpoint/2010/main" val="1659274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787EF-76C2-084E-BD67-28DB8845DED8}"/>
              </a:ext>
            </a:extLst>
          </p:cNvPr>
          <p:cNvSpPr>
            <a:spLocks noGrp="1"/>
          </p:cNvSpPr>
          <p:nvPr>
            <p:ph type="title"/>
          </p:nvPr>
        </p:nvSpPr>
        <p:spPr/>
        <p:txBody>
          <a:bodyPr/>
          <a:lstStyle/>
          <a:p>
            <a:r>
              <a:rPr lang="da-DK" sz="2400" b="1" dirty="0"/>
              <a:t>Grundskyldsfritagelse</a:t>
            </a:r>
          </a:p>
        </p:txBody>
      </p:sp>
      <p:sp>
        <p:nvSpPr>
          <p:cNvPr id="3" name="Pladsholder til indhold 2">
            <a:extLst>
              <a:ext uri="{FF2B5EF4-FFF2-40B4-BE49-F238E27FC236}">
                <a16:creationId xmlns:a16="http://schemas.microsoft.com/office/drawing/2014/main" id="{8227317F-BA0F-1D46-A4B1-3377A62BE530}"/>
              </a:ext>
            </a:extLst>
          </p:cNvPr>
          <p:cNvSpPr>
            <a:spLocks noGrp="1"/>
          </p:cNvSpPr>
          <p:nvPr>
            <p:ph idx="1"/>
          </p:nvPr>
        </p:nvSpPr>
        <p:spPr>
          <a:xfrm>
            <a:off x="717120" y="2072592"/>
            <a:ext cx="3672000" cy="3960000"/>
          </a:xfrm>
        </p:spPr>
        <p:txBody>
          <a:bodyPr/>
          <a:lstStyle/>
          <a:p>
            <a:r>
              <a:rPr lang="da-DK" dirty="0"/>
              <a:t>Tinglysning af den ‘Særlige Bevaringsdeklaration’ på ejendommen. </a:t>
            </a:r>
          </a:p>
          <a:p>
            <a:r>
              <a:rPr lang="da-DK" dirty="0"/>
              <a:t>Fritagelsen omfatter kun den parcel, hvorpå den fredede bygning er placeret og kun den fredede bygnings grundareal samt gårdsplads og have. Dette uanset om gårdsplads og have er fredet. </a:t>
            </a:r>
          </a:p>
          <a:p>
            <a:r>
              <a:rPr lang="da-DK" dirty="0"/>
              <a:t>Man ansøger Vurderingsstyrelsen om fritagelse for grundskyld.</a:t>
            </a:r>
          </a:p>
          <a:p>
            <a:pPr marL="0" indent="0">
              <a:buNone/>
            </a:pPr>
            <a:endParaRPr lang="da-DK" dirty="0"/>
          </a:p>
        </p:txBody>
      </p:sp>
      <p:sp>
        <p:nvSpPr>
          <p:cNvPr id="5" name="Pladsholder til slidenummer 4">
            <a:extLst>
              <a:ext uri="{FF2B5EF4-FFF2-40B4-BE49-F238E27FC236}">
                <a16:creationId xmlns:a16="http://schemas.microsoft.com/office/drawing/2014/main" id="{736F4C28-2B92-9B45-802C-D8DD4E8D83EC}"/>
              </a:ext>
            </a:extLst>
          </p:cNvPr>
          <p:cNvSpPr>
            <a:spLocks noGrp="1"/>
          </p:cNvSpPr>
          <p:nvPr>
            <p:ph type="sldNum" sz="quarter" idx="12"/>
          </p:nvPr>
        </p:nvSpPr>
        <p:spPr/>
        <p:txBody>
          <a:bodyPr/>
          <a:lstStyle/>
          <a:p>
            <a:fld id="{B491044B-402C-4441-9D1D-2116226941EE}" type="slidenum">
              <a:rPr lang="da-DK" smtClean="0"/>
              <a:t>22</a:t>
            </a:fld>
            <a:endParaRPr lang="da-DK"/>
          </a:p>
        </p:txBody>
      </p:sp>
      <p:pic>
        <p:nvPicPr>
          <p:cNvPr id="6" name="Billede 5">
            <a:extLst>
              <a:ext uri="{FF2B5EF4-FFF2-40B4-BE49-F238E27FC236}">
                <a16:creationId xmlns:a16="http://schemas.microsoft.com/office/drawing/2014/main" id="{E99F38D2-5DC6-DC80-86A5-89933B0E0849}"/>
              </a:ext>
            </a:extLst>
          </p:cNvPr>
          <p:cNvPicPr>
            <a:picLocks noChangeAspect="1"/>
          </p:cNvPicPr>
          <p:nvPr/>
        </p:nvPicPr>
        <p:blipFill>
          <a:blip r:embed="rId3"/>
          <a:stretch>
            <a:fillRect/>
          </a:stretch>
        </p:blipFill>
        <p:spPr>
          <a:xfrm>
            <a:off x="4753074" y="1901952"/>
            <a:ext cx="4013337" cy="4322504"/>
          </a:xfrm>
          <a:prstGeom prst="rect">
            <a:avLst/>
          </a:prstGeom>
        </p:spPr>
      </p:pic>
    </p:spTree>
    <p:extLst>
      <p:ext uri="{BB962C8B-B14F-4D97-AF65-F5344CB8AC3E}">
        <p14:creationId xmlns:p14="http://schemas.microsoft.com/office/powerpoint/2010/main" val="2322704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8F6AB-8B36-AEA8-D35B-D24ED8B318D6}"/>
              </a:ext>
            </a:extLst>
          </p:cNvPr>
          <p:cNvSpPr>
            <a:spLocks noGrp="1"/>
          </p:cNvSpPr>
          <p:nvPr>
            <p:ph type="title"/>
          </p:nvPr>
        </p:nvSpPr>
        <p:spPr/>
        <p:txBody>
          <a:bodyPr/>
          <a:lstStyle/>
          <a:p>
            <a:br>
              <a:rPr lang="da-DK" dirty="0"/>
            </a:br>
            <a:endParaRPr lang="da-DK" dirty="0"/>
          </a:p>
        </p:txBody>
      </p:sp>
      <p:sp>
        <p:nvSpPr>
          <p:cNvPr id="4" name="Pladsholder til dato 3">
            <a:extLst>
              <a:ext uri="{FF2B5EF4-FFF2-40B4-BE49-F238E27FC236}">
                <a16:creationId xmlns:a16="http://schemas.microsoft.com/office/drawing/2014/main" id="{06293F94-FBB6-4C19-BDBD-7FC8A978FCF3}"/>
              </a:ext>
            </a:extLst>
          </p:cNvPr>
          <p:cNvSpPr>
            <a:spLocks noGrp="1"/>
          </p:cNvSpPr>
          <p:nvPr>
            <p:ph type="dt" sz="half" idx="10"/>
          </p:nvPr>
        </p:nvSpPr>
        <p:spPr/>
        <p:txBody>
          <a:bodyPr/>
          <a:lstStyle/>
          <a:p>
            <a:fld id="{E414B22B-149C-44FC-865B-FF9BCC577762}" type="datetime2">
              <a:rPr lang="da-DK" smtClean="0"/>
              <a:t>5. marts 2026</a:t>
            </a:fld>
            <a:endParaRPr lang="da-DK"/>
          </a:p>
        </p:txBody>
      </p:sp>
      <p:sp>
        <p:nvSpPr>
          <p:cNvPr id="5" name="Pladsholder til slidenummer 4">
            <a:extLst>
              <a:ext uri="{FF2B5EF4-FFF2-40B4-BE49-F238E27FC236}">
                <a16:creationId xmlns:a16="http://schemas.microsoft.com/office/drawing/2014/main" id="{FCE6AD1D-0E94-BC05-B1FA-000056CC7EFE}"/>
              </a:ext>
            </a:extLst>
          </p:cNvPr>
          <p:cNvSpPr>
            <a:spLocks noGrp="1"/>
          </p:cNvSpPr>
          <p:nvPr>
            <p:ph type="sldNum" sz="quarter" idx="12"/>
          </p:nvPr>
        </p:nvSpPr>
        <p:spPr/>
        <p:txBody>
          <a:bodyPr/>
          <a:lstStyle/>
          <a:p>
            <a:fld id="{B491044B-402C-4441-9D1D-2116226941EE}" type="slidenum">
              <a:rPr lang="da-DK" smtClean="0"/>
              <a:t>23</a:t>
            </a:fld>
            <a:endParaRPr lang="da-DK"/>
          </a:p>
        </p:txBody>
      </p:sp>
      <p:pic>
        <p:nvPicPr>
          <p:cNvPr id="6" name="Picture 9">
            <a:extLst>
              <a:ext uri="{FF2B5EF4-FFF2-40B4-BE49-F238E27FC236}">
                <a16:creationId xmlns:a16="http://schemas.microsoft.com/office/drawing/2014/main" id="{7983A8B1-1118-618E-6A16-7067EFBE7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2960"/>
            <a:ext cx="9144000" cy="664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551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B51CE2-085A-B11B-0890-BA1ECCABC349}"/>
              </a:ext>
            </a:extLst>
          </p:cNvPr>
          <p:cNvSpPr>
            <a:spLocks noGrp="1"/>
          </p:cNvSpPr>
          <p:nvPr>
            <p:ph type="title"/>
          </p:nvPr>
        </p:nvSpPr>
        <p:spPr>
          <a:xfrm>
            <a:off x="900000" y="1224000"/>
            <a:ext cx="7380000" cy="396000"/>
          </a:xfrm>
        </p:spPr>
        <p:txBody>
          <a:bodyPr/>
          <a:lstStyle/>
          <a:p>
            <a:endParaRPr lang="en-US"/>
          </a:p>
        </p:txBody>
      </p:sp>
      <p:pic>
        <p:nvPicPr>
          <p:cNvPr id="4" name="Billede 1" descr="drag.jpeg">
            <a:extLst>
              <a:ext uri="{FF2B5EF4-FFF2-40B4-BE49-F238E27FC236}">
                <a16:creationId xmlns:a16="http://schemas.microsoft.com/office/drawing/2014/main" id="{B8FBD071-26DC-EE12-748E-FB1F1F73AB83}"/>
              </a:ext>
            </a:extLst>
          </p:cNvPr>
          <p:cNvPicPr>
            <a:picLocks noChangeAspect="1"/>
          </p:cNvPicPr>
          <p:nvPr/>
        </p:nvPicPr>
        <p:blipFill>
          <a:blip r:embed="rId3">
            <a:extLst>
              <a:ext uri="{28A0092B-C50C-407E-A947-70E740481C1C}">
                <a14:useLocalDpi xmlns:a14="http://schemas.microsoft.com/office/drawing/2010/main" val="0"/>
              </a:ext>
            </a:extLst>
          </a:blip>
          <a:srcRect t="12236" b="14510"/>
          <a:stretch/>
        </p:blipFill>
        <p:spPr bwMode="auto">
          <a:xfrm>
            <a:off x="-1193704" y="839364"/>
            <a:ext cx="11216549" cy="60186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Date Placeholder 3">
            <a:extLst>
              <a:ext uri="{FF2B5EF4-FFF2-40B4-BE49-F238E27FC236}">
                <a16:creationId xmlns:a16="http://schemas.microsoft.com/office/drawing/2014/main" id="{4845EBBF-E5D2-B139-759A-F25EE179B3BD}"/>
              </a:ext>
            </a:extLst>
          </p:cNvPr>
          <p:cNvSpPr>
            <a:spLocks noGrp="1"/>
          </p:cNvSpPr>
          <p:nvPr>
            <p:ph type="dt" sz="half" idx="10"/>
          </p:nvPr>
        </p:nvSpPr>
        <p:spPr>
          <a:xfrm>
            <a:off x="900000" y="6311385"/>
            <a:ext cx="2057400" cy="365125"/>
          </a:xfrm>
        </p:spPr>
        <p:txBody>
          <a:bodyPr/>
          <a:lstStyle/>
          <a:p>
            <a:pPr>
              <a:spcAft>
                <a:spcPts val="600"/>
              </a:spcAft>
            </a:pPr>
            <a:fld id="{A50EF9DE-ECB0-4191-86E1-93FCBEA76DD1}" type="datetime2">
              <a:rPr lang="da-DK" smtClean="0"/>
              <a:pPr>
                <a:spcAft>
                  <a:spcPts val="600"/>
                </a:spcAft>
              </a:pPr>
              <a:t>5. marts 2026</a:t>
            </a:fld>
            <a:endParaRPr lang="da-DK"/>
          </a:p>
        </p:txBody>
      </p:sp>
      <p:sp>
        <p:nvSpPr>
          <p:cNvPr id="15" name="Slide Number Placeholder 4">
            <a:extLst>
              <a:ext uri="{FF2B5EF4-FFF2-40B4-BE49-F238E27FC236}">
                <a16:creationId xmlns:a16="http://schemas.microsoft.com/office/drawing/2014/main" id="{26CC08B5-2354-8071-4ED6-B30661A425F9}"/>
              </a:ext>
            </a:extLst>
          </p:cNvPr>
          <p:cNvSpPr>
            <a:spLocks noGrp="1"/>
          </p:cNvSpPr>
          <p:nvPr>
            <p:ph type="sldNum" sz="quarter" idx="12"/>
          </p:nvPr>
        </p:nvSpPr>
        <p:spPr>
          <a:xfrm>
            <a:off x="6721450" y="6311384"/>
            <a:ext cx="2057400" cy="365125"/>
          </a:xfrm>
        </p:spPr>
        <p:txBody>
          <a:bodyPr/>
          <a:lstStyle/>
          <a:p>
            <a:pPr>
              <a:spcAft>
                <a:spcPts val="600"/>
              </a:spcAft>
            </a:pPr>
            <a:fld id="{B491044B-402C-4441-9D1D-2116226941EE}" type="slidenum">
              <a:rPr lang="da-DK" smtClean="0"/>
              <a:pPr>
                <a:spcAft>
                  <a:spcPts val="600"/>
                </a:spcAft>
              </a:pPr>
              <a:t>24</a:t>
            </a:fld>
            <a:endParaRPr lang="da-DK"/>
          </a:p>
        </p:txBody>
      </p:sp>
    </p:spTree>
    <p:extLst>
      <p:ext uri="{BB962C8B-B14F-4D97-AF65-F5344CB8AC3E}">
        <p14:creationId xmlns:p14="http://schemas.microsoft.com/office/powerpoint/2010/main" val="603550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10B550-9F1D-28E1-0044-F10DA5C94120}"/>
              </a:ext>
            </a:extLst>
          </p:cNvPr>
          <p:cNvSpPr>
            <a:spLocks noGrp="1"/>
          </p:cNvSpPr>
          <p:nvPr>
            <p:ph type="title"/>
          </p:nvPr>
        </p:nvSpPr>
        <p:spPr/>
        <p:txBody>
          <a:bodyPr/>
          <a:lstStyle/>
          <a:p>
            <a:endParaRPr lang="da-DK"/>
          </a:p>
        </p:txBody>
      </p:sp>
      <p:pic>
        <p:nvPicPr>
          <p:cNvPr id="6" name="Pladsholder til indhold 5">
            <a:extLst>
              <a:ext uri="{FF2B5EF4-FFF2-40B4-BE49-F238E27FC236}">
                <a16:creationId xmlns:a16="http://schemas.microsoft.com/office/drawing/2014/main" id="{1DD602D4-559E-3B92-0C17-A023CED1C992}"/>
              </a:ext>
            </a:extLst>
          </p:cNvPr>
          <p:cNvPicPr>
            <a:picLocks noGrp="1" noChangeAspect="1"/>
          </p:cNvPicPr>
          <p:nvPr>
            <p:ph idx="1"/>
          </p:nvPr>
        </p:nvPicPr>
        <p:blipFill>
          <a:blip r:embed="rId3"/>
          <a:stretch>
            <a:fillRect/>
          </a:stretch>
        </p:blipFill>
        <p:spPr>
          <a:xfrm>
            <a:off x="-41571" y="823852"/>
            <a:ext cx="9185571" cy="6220360"/>
          </a:xfrm>
          <a:prstGeom prst="rect">
            <a:avLst/>
          </a:prstGeom>
        </p:spPr>
      </p:pic>
      <p:sp>
        <p:nvSpPr>
          <p:cNvPr id="4" name="Pladsholder til dato 3">
            <a:extLst>
              <a:ext uri="{FF2B5EF4-FFF2-40B4-BE49-F238E27FC236}">
                <a16:creationId xmlns:a16="http://schemas.microsoft.com/office/drawing/2014/main" id="{3165BF3E-42F3-4707-567F-0185513A8E21}"/>
              </a:ext>
            </a:extLst>
          </p:cNvPr>
          <p:cNvSpPr>
            <a:spLocks noGrp="1"/>
          </p:cNvSpPr>
          <p:nvPr>
            <p:ph type="dt" sz="half" idx="10"/>
          </p:nvPr>
        </p:nvSpPr>
        <p:spPr/>
        <p:txBody>
          <a:bodyPr/>
          <a:lstStyle/>
          <a:p>
            <a:fld id="{E414B22B-149C-44FC-865B-FF9BCC577762}" type="datetime2">
              <a:rPr lang="da-DK" smtClean="0"/>
              <a:t>5. marts 2026</a:t>
            </a:fld>
            <a:endParaRPr lang="da-DK"/>
          </a:p>
        </p:txBody>
      </p:sp>
      <p:sp>
        <p:nvSpPr>
          <p:cNvPr id="5" name="Pladsholder til slidenummer 4">
            <a:extLst>
              <a:ext uri="{FF2B5EF4-FFF2-40B4-BE49-F238E27FC236}">
                <a16:creationId xmlns:a16="http://schemas.microsoft.com/office/drawing/2014/main" id="{AD6D58E3-2352-F1A9-CAEE-CF5351DAF6BF}"/>
              </a:ext>
            </a:extLst>
          </p:cNvPr>
          <p:cNvSpPr>
            <a:spLocks noGrp="1"/>
          </p:cNvSpPr>
          <p:nvPr>
            <p:ph type="sldNum" sz="quarter" idx="12"/>
          </p:nvPr>
        </p:nvSpPr>
        <p:spPr/>
        <p:txBody>
          <a:bodyPr/>
          <a:lstStyle/>
          <a:p>
            <a:fld id="{B491044B-402C-4441-9D1D-2116226941EE}" type="slidenum">
              <a:rPr lang="da-DK" smtClean="0"/>
              <a:t>25</a:t>
            </a:fld>
            <a:endParaRPr lang="da-DK"/>
          </a:p>
        </p:txBody>
      </p:sp>
    </p:spTree>
    <p:extLst>
      <p:ext uri="{BB962C8B-B14F-4D97-AF65-F5344CB8AC3E}">
        <p14:creationId xmlns:p14="http://schemas.microsoft.com/office/powerpoint/2010/main" val="2324010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descr="Et billede, der indeholder udendørs, træ, sky, bygning&#10;&#10;Automatisk genereret beskrivelse">
            <a:extLst>
              <a:ext uri="{FF2B5EF4-FFF2-40B4-BE49-F238E27FC236}">
                <a16:creationId xmlns:a16="http://schemas.microsoft.com/office/drawing/2014/main" id="{7AA25738-7DE7-D3AB-C96E-A407D18B459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6169" b="6169"/>
          <a:stretch>
            <a:fillRect/>
          </a:stretch>
        </p:blipFill>
        <p:spPr/>
      </p:pic>
    </p:spTree>
    <p:extLst>
      <p:ext uri="{BB962C8B-B14F-4D97-AF65-F5344CB8AC3E}">
        <p14:creationId xmlns:p14="http://schemas.microsoft.com/office/powerpoint/2010/main" val="258831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C6A095AC-BA57-98CC-D5FF-7534DB4A1710}"/>
              </a:ext>
            </a:extLst>
          </p:cNvPr>
          <p:cNvSpPr>
            <a:spLocks noGrp="1"/>
          </p:cNvSpPr>
          <p:nvPr>
            <p:ph type="pic" sz="quarter" idx="13"/>
          </p:nvPr>
        </p:nvSpPr>
        <p:spPr/>
        <p:txBody>
          <a:bodyPr/>
          <a:lstStyle/>
          <a:p>
            <a:endParaRPr lang="da-DK"/>
          </a:p>
        </p:txBody>
      </p:sp>
      <p:sp>
        <p:nvSpPr>
          <p:cNvPr id="3" name="Pladsholder til indhold 2">
            <a:extLst>
              <a:ext uri="{FF2B5EF4-FFF2-40B4-BE49-F238E27FC236}">
                <a16:creationId xmlns:a16="http://schemas.microsoft.com/office/drawing/2014/main" id="{B98B0404-2547-A6F0-0C34-67E656D7EFCF}"/>
              </a:ext>
            </a:extLst>
          </p:cNvPr>
          <p:cNvSpPr>
            <a:spLocks noGrp="1"/>
          </p:cNvSpPr>
          <p:nvPr>
            <p:ph idx="1"/>
          </p:nvPr>
        </p:nvSpPr>
        <p:spPr/>
        <p:txBody>
          <a:bodyPr/>
          <a:lstStyle/>
          <a:p>
            <a:endParaRPr lang="da-DK"/>
          </a:p>
        </p:txBody>
      </p:sp>
      <p:pic>
        <p:nvPicPr>
          <p:cNvPr id="4" name="Billede 5" descr="P1000911.jpg">
            <a:extLst>
              <a:ext uri="{FF2B5EF4-FFF2-40B4-BE49-F238E27FC236}">
                <a16:creationId xmlns:a16="http://schemas.microsoft.com/office/drawing/2014/main" id="{BEFA589E-E020-4D84-D619-EE4707319B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504" y="846000"/>
            <a:ext cx="10335008" cy="775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291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EE17964-3A6E-274D-CF33-305577B42882}"/>
              </a:ext>
            </a:extLst>
          </p:cNvPr>
          <p:cNvSpPr>
            <a:spLocks noGrp="1"/>
          </p:cNvSpPr>
          <p:nvPr>
            <p:ph idx="1"/>
          </p:nvPr>
        </p:nvSpPr>
        <p:spPr/>
        <p:txBody>
          <a:bodyPr/>
          <a:lstStyle/>
          <a:p>
            <a:r>
              <a:rPr lang="da-DK" dirty="0"/>
              <a:t>Billeder</a:t>
            </a:r>
          </a:p>
        </p:txBody>
      </p:sp>
      <p:sp>
        <p:nvSpPr>
          <p:cNvPr id="4" name="Pladsholder til dato 3">
            <a:extLst>
              <a:ext uri="{FF2B5EF4-FFF2-40B4-BE49-F238E27FC236}">
                <a16:creationId xmlns:a16="http://schemas.microsoft.com/office/drawing/2014/main" id="{C794E5B9-CDF0-3C88-7F49-838A363EEFC7}"/>
              </a:ext>
            </a:extLst>
          </p:cNvPr>
          <p:cNvSpPr>
            <a:spLocks noGrp="1"/>
          </p:cNvSpPr>
          <p:nvPr>
            <p:ph type="dt" sz="half" idx="10"/>
          </p:nvPr>
        </p:nvSpPr>
        <p:spPr/>
        <p:txBody>
          <a:bodyPr/>
          <a:lstStyle/>
          <a:p>
            <a:fld id="{E414B22B-149C-44FC-865B-FF9BCC577762}" type="datetime2">
              <a:rPr lang="da-DK" smtClean="0"/>
              <a:t>5. marts 2026</a:t>
            </a:fld>
            <a:endParaRPr lang="da-DK"/>
          </a:p>
        </p:txBody>
      </p:sp>
      <p:sp>
        <p:nvSpPr>
          <p:cNvPr id="5" name="Pladsholder til slidenummer 4">
            <a:extLst>
              <a:ext uri="{FF2B5EF4-FFF2-40B4-BE49-F238E27FC236}">
                <a16:creationId xmlns:a16="http://schemas.microsoft.com/office/drawing/2014/main" id="{F46407B6-6377-1168-EAF1-7C0E9EB4A396}"/>
              </a:ext>
            </a:extLst>
          </p:cNvPr>
          <p:cNvSpPr>
            <a:spLocks noGrp="1"/>
          </p:cNvSpPr>
          <p:nvPr>
            <p:ph type="sldNum" sz="quarter" idx="12"/>
          </p:nvPr>
        </p:nvSpPr>
        <p:spPr/>
        <p:txBody>
          <a:bodyPr/>
          <a:lstStyle/>
          <a:p>
            <a:fld id="{B491044B-402C-4441-9D1D-2116226941EE}" type="slidenum">
              <a:rPr lang="da-DK" smtClean="0"/>
              <a:t>28</a:t>
            </a:fld>
            <a:endParaRPr lang="da-DK"/>
          </a:p>
        </p:txBody>
      </p:sp>
      <p:pic>
        <p:nvPicPr>
          <p:cNvPr id="7" name="Billede 6" descr="Et billede, der indeholder græs, udendørs, træ, plante&#10;&#10;Automatisk genereret beskrivelse">
            <a:extLst>
              <a:ext uri="{FF2B5EF4-FFF2-40B4-BE49-F238E27FC236}">
                <a16:creationId xmlns:a16="http://schemas.microsoft.com/office/drawing/2014/main" id="{15EC8B6B-F3F9-D9E3-F006-DE5E1577F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398"/>
            <a:ext cx="9144000" cy="6480810"/>
          </a:xfrm>
          <a:prstGeom prst="rect">
            <a:avLst/>
          </a:prstGeom>
        </p:spPr>
      </p:pic>
      <p:sp>
        <p:nvSpPr>
          <p:cNvPr id="8" name="Titel 7">
            <a:extLst>
              <a:ext uri="{FF2B5EF4-FFF2-40B4-BE49-F238E27FC236}">
                <a16:creationId xmlns:a16="http://schemas.microsoft.com/office/drawing/2014/main" id="{E55DAA8C-7DC7-F170-63AD-8383DF5FAE3C}"/>
              </a:ext>
            </a:extLst>
          </p:cNvPr>
          <p:cNvSpPr>
            <a:spLocks noGrp="1"/>
          </p:cNvSpPr>
          <p:nvPr>
            <p:ph type="title"/>
          </p:nvPr>
        </p:nvSpPr>
        <p:spPr>
          <a:xfrm>
            <a:off x="900000" y="1163040"/>
            <a:ext cx="7380000" cy="396000"/>
          </a:xfrm>
        </p:spPr>
        <p:txBody>
          <a:bodyPr/>
          <a:lstStyle/>
          <a:p>
            <a:pPr algn="ctr"/>
            <a:r>
              <a:rPr lang="da-DK" sz="2400" b="1" dirty="0"/>
              <a:t>Vores arbejde som interesseorganisation</a:t>
            </a:r>
          </a:p>
        </p:txBody>
      </p:sp>
    </p:spTree>
    <p:extLst>
      <p:ext uri="{BB962C8B-B14F-4D97-AF65-F5344CB8AC3E}">
        <p14:creationId xmlns:p14="http://schemas.microsoft.com/office/powerpoint/2010/main" val="1055035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2" descr="L1020069.JPG">
            <a:extLst>
              <a:ext uri="{FF2B5EF4-FFF2-40B4-BE49-F238E27FC236}">
                <a16:creationId xmlns:a16="http://schemas.microsoft.com/office/drawing/2014/main" id="{6C80133A-50F8-4198-022C-5A19057E58B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839364"/>
            <a:ext cx="9144000" cy="6858000"/>
          </a:xfrm>
          <a:prstGeom prst="rect">
            <a:avLst/>
          </a:prstGeom>
        </p:spPr>
      </p:pic>
      <p:sp>
        <p:nvSpPr>
          <p:cNvPr id="6" name="Pladsholder til indhold 5">
            <a:extLst>
              <a:ext uri="{FF2B5EF4-FFF2-40B4-BE49-F238E27FC236}">
                <a16:creationId xmlns:a16="http://schemas.microsoft.com/office/drawing/2014/main" id="{D9D91074-F923-07B7-349D-C9AC7BE47B1D}"/>
              </a:ext>
            </a:extLst>
          </p:cNvPr>
          <p:cNvSpPr>
            <a:spLocks noGrp="1"/>
          </p:cNvSpPr>
          <p:nvPr>
            <p:ph idx="1"/>
          </p:nvPr>
        </p:nvSpPr>
        <p:spPr>
          <a:xfrm>
            <a:off x="911017" y="2467779"/>
            <a:ext cx="7380000" cy="3811835"/>
          </a:xfrm>
          <a:solidFill>
            <a:schemeClr val="accent4">
              <a:alpha val="76000"/>
            </a:schemeClr>
          </a:solidFill>
        </p:spPr>
        <p:txBody>
          <a:bodyPr/>
          <a:lstStyle/>
          <a:p>
            <a:r>
              <a:rPr lang="da-DK" b="1" dirty="0">
                <a:solidFill>
                  <a:schemeClr val="bg1"/>
                </a:solidFill>
              </a:rPr>
              <a:t>Nøgletal 2024 </a:t>
            </a:r>
          </a:p>
          <a:p>
            <a:pPr marL="285750" indent="-285750">
              <a:buFont typeface="Arial" panose="020B0604020202020204" pitchFamily="34" charset="0"/>
              <a:buChar char="•"/>
            </a:pPr>
            <a:r>
              <a:rPr lang="da-DK" b="1" dirty="0">
                <a:solidFill>
                  <a:schemeClr val="bg1"/>
                </a:solidFill>
              </a:rPr>
              <a:t>To ejerforeninger under samme kommunikationsplatform Historiske Huse</a:t>
            </a:r>
          </a:p>
          <a:p>
            <a:pPr marL="800087" lvl="1" indent="-285750"/>
            <a:r>
              <a:rPr lang="da-DK" sz="1400" b="1" dirty="0">
                <a:solidFill>
                  <a:schemeClr val="bg1"/>
                </a:solidFill>
              </a:rPr>
              <a:t>Ca. 2000 medlemmer i BYFO</a:t>
            </a:r>
          </a:p>
          <a:p>
            <a:pPr marL="800087" lvl="1" indent="-285750"/>
            <a:r>
              <a:rPr lang="da-DK" sz="1400" b="1" dirty="0">
                <a:solidFill>
                  <a:schemeClr val="bg1"/>
                </a:solidFill>
              </a:rPr>
              <a:t>Ca. 500 medlemmer i Bevaringsværdige Bygninger</a:t>
            </a:r>
          </a:p>
          <a:p>
            <a:pPr marL="285750" indent="-285750">
              <a:buFont typeface="Arial" panose="020B0604020202020204" pitchFamily="34" charset="0"/>
              <a:buChar char="•"/>
            </a:pPr>
            <a:endParaRPr lang="da-DK" b="1" dirty="0">
              <a:solidFill>
                <a:schemeClr val="bg1"/>
              </a:solidFill>
            </a:endParaRPr>
          </a:p>
          <a:p>
            <a:pPr marL="285750" indent="-285750">
              <a:buFont typeface="Arial" panose="020B0604020202020204" pitchFamily="34" charset="0"/>
              <a:buChar char="•"/>
            </a:pPr>
            <a:r>
              <a:rPr lang="da-DK" b="1" dirty="0">
                <a:solidFill>
                  <a:schemeClr val="bg1"/>
                </a:solidFill>
              </a:rPr>
              <a:t>Ca. 30.000 følgere på </a:t>
            </a:r>
            <a:r>
              <a:rPr lang="da-DK" b="1" dirty="0" err="1">
                <a:solidFill>
                  <a:schemeClr val="bg1"/>
                </a:solidFill>
              </a:rPr>
              <a:t>facebook</a:t>
            </a:r>
            <a:endParaRPr lang="da-DK" b="1" dirty="0">
              <a:solidFill>
                <a:schemeClr val="bg1"/>
              </a:solidFill>
            </a:endParaRPr>
          </a:p>
          <a:p>
            <a:pPr marL="285750" indent="-285750">
              <a:buFont typeface="Arial" panose="020B0604020202020204" pitchFamily="34" charset="0"/>
              <a:buChar char="•"/>
            </a:pPr>
            <a:r>
              <a:rPr lang="da-DK" b="1" dirty="0">
                <a:solidFill>
                  <a:schemeClr val="bg1"/>
                </a:solidFill>
              </a:rPr>
              <a:t>Ca. 10.000 nyhedsbrevsmodtagere</a:t>
            </a:r>
          </a:p>
          <a:p>
            <a:pPr marL="285750" indent="-285750">
              <a:buFont typeface="Arial" panose="020B0604020202020204" pitchFamily="34" charset="0"/>
              <a:buChar char="•"/>
            </a:pPr>
            <a:endParaRPr lang="da-DK" b="1" dirty="0">
              <a:solidFill>
                <a:schemeClr val="bg1"/>
              </a:solidFill>
            </a:endParaRPr>
          </a:p>
          <a:p>
            <a:pPr marL="285750" indent="-285750">
              <a:buFont typeface="Arial" panose="020B0604020202020204" pitchFamily="34" charset="0"/>
              <a:buChar char="•"/>
            </a:pPr>
            <a:r>
              <a:rPr lang="da-DK" b="1" dirty="0">
                <a:solidFill>
                  <a:schemeClr val="bg1"/>
                </a:solidFill>
              </a:rPr>
              <a:t>Én plads i Det Særlige Bygningssyn</a:t>
            </a:r>
          </a:p>
          <a:p>
            <a:pPr marL="285750" indent="-285750">
              <a:buFont typeface="Arial" panose="020B0604020202020204" pitchFamily="34" charset="0"/>
              <a:buChar char="•"/>
            </a:pPr>
            <a:r>
              <a:rPr lang="da-DK" b="1" dirty="0">
                <a:solidFill>
                  <a:schemeClr val="bg1"/>
                </a:solidFill>
              </a:rPr>
              <a:t>Én plads i Miljø- og Fødevareklagenævnets kulturarvsafdeling</a:t>
            </a:r>
          </a:p>
          <a:p>
            <a:pPr marL="285750" indent="-285750">
              <a:buFont typeface="Arial" panose="020B0604020202020204" pitchFamily="34" charset="0"/>
              <a:buChar char="•"/>
            </a:pPr>
            <a:r>
              <a:rPr lang="da-DK" b="1" dirty="0">
                <a:solidFill>
                  <a:schemeClr val="bg1"/>
                </a:solidFill>
              </a:rPr>
              <a:t>Én udpegning i kulturministerens </a:t>
            </a:r>
            <a:r>
              <a:rPr lang="da-DK" b="1" dirty="0" err="1">
                <a:solidFill>
                  <a:schemeClr val="bg1"/>
                </a:solidFill>
              </a:rPr>
              <a:t>expertpanel</a:t>
            </a:r>
            <a:r>
              <a:rPr lang="da-DK" b="1" dirty="0">
                <a:solidFill>
                  <a:schemeClr val="bg1"/>
                </a:solidFill>
              </a:rPr>
              <a:t> </a:t>
            </a:r>
            <a:r>
              <a:rPr lang="da-DK" b="1" dirty="0" err="1">
                <a:solidFill>
                  <a:schemeClr val="bg1"/>
                </a:solidFill>
              </a:rPr>
              <a:t>vedr</a:t>
            </a:r>
            <a:r>
              <a:rPr lang="da-DK" b="1" dirty="0">
                <a:solidFill>
                  <a:schemeClr val="bg1"/>
                </a:solidFill>
              </a:rPr>
              <a:t> ny bygningsfredningslov</a:t>
            </a:r>
          </a:p>
          <a:p>
            <a:pPr marL="285750" indent="-285750">
              <a:buFont typeface="Arial" panose="020B0604020202020204" pitchFamily="34" charset="0"/>
              <a:buChar char="•"/>
            </a:pPr>
            <a:r>
              <a:rPr lang="da-DK" b="1" dirty="0">
                <a:solidFill>
                  <a:schemeClr val="bg1"/>
                </a:solidFill>
              </a:rPr>
              <a:t>En plads i European </a:t>
            </a:r>
            <a:r>
              <a:rPr lang="da-DK" b="1" dirty="0" err="1">
                <a:solidFill>
                  <a:schemeClr val="bg1"/>
                </a:solidFill>
              </a:rPr>
              <a:t>Historic</a:t>
            </a:r>
            <a:r>
              <a:rPr lang="da-DK" b="1" dirty="0">
                <a:solidFill>
                  <a:schemeClr val="bg1"/>
                </a:solidFill>
              </a:rPr>
              <a:t> Houses, EHH forretningsudvalg</a:t>
            </a:r>
            <a:endParaRPr lang="da-DK" b="1" dirty="0"/>
          </a:p>
        </p:txBody>
      </p:sp>
    </p:spTree>
    <p:extLst>
      <p:ext uri="{BB962C8B-B14F-4D97-AF65-F5344CB8AC3E}">
        <p14:creationId xmlns:p14="http://schemas.microsoft.com/office/powerpoint/2010/main" val="3008459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4DC54B-C31F-36DD-990A-E6275491BD86}"/>
              </a:ext>
            </a:extLst>
          </p:cNvPr>
          <p:cNvSpPr>
            <a:spLocks noGrp="1"/>
          </p:cNvSpPr>
          <p:nvPr>
            <p:ph type="title"/>
          </p:nvPr>
        </p:nvSpPr>
        <p:spPr>
          <a:xfrm>
            <a:off x="900000" y="980160"/>
            <a:ext cx="7380000" cy="396000"/>
          </a:xfrm>
        </p:spPr>
        <p:txBody>
          <a:bodyPr/>
          <a:lstStyle/>
          <a:p>
            <a:pPr algn="ctr"/>
            <a:r>
              <a:rPr lang="da-DK" sz="2800" b="1" dirty="0"/>
              <a:t>Organisation og sekretariat</a:t>
            </a:r>
          </a:p>
        </p:txBody>
      </p:sp>
      <p:sp>
        <p:nvSpPr>
          <p:cNvPr id="5" name="Pladsholder til slidenummer 4">
            <a:extLst>
              <a:ext uri="{FF2B5EF4-FFF2-40B4-BE49-F238E27FC236}">
                <a16:creationId xmlns:a16="http://schemas.microsoft.com/office/drawing/2014/main" id="{8B596F4B-A680-5BAD-85DB-CFC8C171BBE3}"/>
              </a:ext>
            </a:extLst>
          </p:cNvPr>
          <p:cNvSpPr>
            <a:spLocks noGrp="1"/>
          </p:cNvSpPr>
          <p:nvPr>
            <p:ph type="sldNum" sz="quarter" idx="12"/>
          </p:nvPr>
        </p:nvSpPr>
        <p:spPr>
          <a:xfrm>
            <a:off x="6721450" y="6534904"/>
            <a:ext cx="2057400" cy="365125"/>
          </a:xfrm>
        </p:spPr>
        <p:txBody>
          <a:bodyPr/>
          <a:lstStyle/>
          <a:p>
            <a:fld id="{B491044B-402C-4441-9D1D-2116226941EE}" type="slidenum">
              <a:rPr lang="da-DK" smtClean="0"/>
              <a:t>3</a:t>
            </a:fld>
            <a:endParaRPr lang="da-DK"/>
          </a:p>
        </p:txBody>
      </p:sp>
      <p:sp>
        <p:nvSpPr>
          <p:cNvPr id="6" name="AutoShape 2">
            <a:extLst>
              <a:ext uri="{FF2B5EF4-FFF2-40B4-BE49-F238E27FC236}">
                <a16:creationId xmlns:a16="http://schemas.microsoft.com/office/drawing/2014/main" id="{8D61198E-B385-70F5-A9DC-935B76AAD4C9}"/>
              </a:ext>
            </a:extLst>
          </p:cNvPr>
          <p:cNvSpPr>
            <a:spLocks noChangeAspect="1" noChangeArrowheads="1"/>
          </p:cNvSpPr>
          <p:nvPr/>
        </p:nvSpPr>
        <p:spPr bwMode="auto">
          <a:xfrm>
            <a:off x="4419600" y="22809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7" name="AutoShape 4">
            <a:extLst>
              <a:ext uri="{FF2B5EF4-FFF2-40B4-BE49-F238E27FC236}">
                <a16:creationId xmlns:a16="http://schemas.microsoft.com/office/drawing/2014/main" id="{D4B2400D-6CC9-F9BD-77CA-383040544CAD}"/>
              </a:ext>
            </a:extLst>
          </p:cNvPr>
          <p:cNvSpPr>
            <a:spLocks noChangeAspect="1" noChangeArrowheads="1"/>
          </p:cNvSpPr>
          <p:nvPr/>
        </p:nvSpPr>
        <p:spPr bwMode="auto">
          <a:xfrm>
            <a:off x="4572000" y="24333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8" name="AutoShape 6">
            <a:extLst>
              <a:ext uri="{FF2B5EF4-FFF2-40B4-BE49-F238E27FC236}">
                <a16:creationId xmlns:a16="http://schemas.microsoft.com/office/drawing/2014/main" id="{E180145B-6A31-6B1A-903D-8295518451CE}"/>
              </a:ext>
            </a:extLst>
          </p:cNvPr>
          <p:cNvSpPr>
            <a:spLocks noChangeAspect="1" noChangeArrowheads="1"/>
          </p:cNvSpPr>
          <p:nvPr/>
        </p:nvSpPr>
        <p:spPr bwMode="auto">
          <a:xfrm>
            <a:off x="4724399" y="3337559"/>
            <a:ext cx="1892157" cy="18921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9" name="AutoShape 8">
            <a:extLst>
              <a:ext uri="{FF2B5EF4-FFF2-40B4-BE49-F238E27FC236}">
                <a16:creationId xmlns:a16="http://schemas.microsoft.com/office/drawing/2014/main" id="{5F5D4987-43A4-E98F-AC2A-C28F8264DB9B}"/>
              </a:ext>
            </a:extLst>
          </p:cNvPr>
          <p:cNvSpPr>
            <a:spLocks noChangeAspect="1" noChangeArrowheads="1"/>
          </p:cNvSpPr>
          <p:nvPr/>
        </p:nvSpPr>
        <p:spPr bwMode="auto">
          <a:xfrm>
            <a:off x="4876800" y="273812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8" name="Rektangel 17">
            <a:extLst>
              <a:ext uri="{FF2B5EF4-FFF2-40B4-BE49-F238E27FC236}">
                <a16:creationId xmlns:a16="http://schemas.microsoft.com/office/drawing/2014/main" id="{4CB8C694-AF3D-A79F-D6FC-72186907BFB9}"/>
              </a:ext>
            </a:extLst>
          </p:cNvPr>
          <p:cNvSpPr/>
          <p:nvPr/>
        </p:nvSpPr>
        <p:spPr>
          <a:xfrm>
            <a:off x="1351280" y="1473200"/>
            <a:ext cx="6238240" cy="6018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dirty="0"/>
              <a:t>Historiske Huse</a:t>
            </a:r>
          </a:p>
        </p:txBody>
      </p:sp>
      <p:sp>
        <p:nvSpPr>
          <p:cNvPr id="19" name="Rektangel 18">
            <a:extLst>
              <a:ext uri="{FF2B5EF4-FFF2-40B4-BE49-F238E27FC236}">
                <a16:creationId xmlns:a16="http://schemas.microsoft.com/office/drawing/2014/main" id="{94C8D7B4-5004-2549-EC3F-E8CA0FB7EEAB}"/>
              </a:ext>
            </a:extLst>
          </p:cNvPr>
          <p:cNvSpPr/>
          <p:nvPr/>
        </p:nvSpPr>
        <p:spPr>
          <a:xfrm>
            <a:off x="1351280" y="4110387"/>
            <a:ext cx="6238240" cy="2641599"/>
          </a:xfrm>
          <a:prstGeom prst="rect">
            <a:avLst/>
          </a:prstGeom>
          <a:solidFill>
            <a:schemeClr val="accent3">
              <a:lumMod val="50000"/>
              <a:lumOff val="50000"/>
            </a:schemeClr>
          </a:solidFill>
          <a:ln>
            <a:solidFill>
              <a:schemeClr val="accent3">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dirty="0"/>
              <a:t>Sekretariat</a:t>
            </a:r>
          </a:p>
          <a:p>
            <a:pPr algn="ctr"/>
            <a:endParaRPr lang="da-DK" b="1" dirty="0"/>
          </a:p>
          <a:p>
            <a:pPr algn="ctr"/>
            <a:endParaRPr lang="da-DK" b="1" dirty="0"/>
          </a:p>
          <a:p>
            <a:pPr algn="ctr"/>
            <a:endParaRPr lang="da-DK" b="1" dirty="0"/>
          </a:p>
          <a:p>
            <a:pPr algn="ctr"/>
            <a:endParaRPr lang="da-DK" b="1" dirty="0"/>
          </a:p>
          <a:p>
            <a:pPr algn="ctr"/>
            <a:endParaRPr lang="da-DK" b="1" dirty="0"/>
          </a:p>
          <a:p>
            <a:pPr algn="ctr"/>
            <a:endParaRPr lang="da-DK" b="1" dirty="0"/>
          </a:p>
          <a:p>
            <a:pPr algn="ctr"/>
            <a:endParaRPr lang="da-DK" b="1" dirty="0"/>
          </a:p>
          <a:p>
            <a:pPr algn="ctr"/>
            <a:endParaRPr lang="da-DK" b="1" dirty="0"/>
          </a:p>
        </p:txBody>
      </p:sp>
      <p:sp>
        <p:nvSpPr>
          <p:cNvPr id="20" name="Rektangel 19">
            <a:extLst>
              <a:ext uri="{FF2B5EF4-FFF2-40B4-BE49-F238E27FC236}">
                <a16:creationId xmlns:a16="http://schemas.microsoft.com/office/drawing/2014/main" id="{1362F041-1A02-A049-0A2D-45DC45046BAF}"/>
              </a:ext>
            </a:extLst>
          </p:cNvPr>
          <p:cNvSpPr/>
          <p:nvPr/>
        </p:nvSpPr>
        <p:spPr>
          <a:xfrm>
            <a:off x="1361440" y="2128520"/>
            <a:ext cx="3068319" cy="1892157"/>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1200" dirty="0"/>
          </a:p>
          <a:p>
            <a:pPr algn="ctr"/>
            <a:r>
              <a:rPr lang="da-DK" sz="1200" b="1" dirty="0"/>
              <a:t>Bygnings Fredning Foreningen</a:t>
            </a:r>
          </a:p>
          <a:p>
            <a:pPr algn="ctr"/>
            <a:endParaRPr lang="da-DK" sz="1000" b="1" dirty="0"/>
          </a:p>
          <a:p>
            <a:pPr algn="ctr"/>
            <a:r>
              <a:rPr lang="da-DK" sz="1000" dirty="0"/>
              <a:t>Bestyrelse: </a:t>
            </a:r>
          </a:p>
          <a:p>
            <a:pPr algn="ctr"/>
            <a:r>
              <a:rPr lang="da-DK" sz="1000" dirty="0"/>
              <a:t>Jørgen Overby, formand</a:t>
            </a:r>
          </a:p>
          <a:p>
            <a:pPr algn="ctr"/>
            <a:r>
              <a:rPr lang="da-DK" sz="1000" dirty="0"/>
              <a:t>Henrik Uldall</a:t>
            </a:r>
          </a:p>
          <a:p>
            <a:pPr algn="ctr"/>
            <a:r>
              <a:rPr lang="da-DK" sz="1000" dirty="0"/>
              <a:t>Leif Hansen</a:t>
            </a:r>
          </a:p>
          <a:p>
            <a:pPr algn="ctr"/>
            <a:r>
              <a:rPr lang="da-DK" sz="1000" dirty="0"/>
              <a:t>Mette Rix Krabbe</a:t>
            </a:r>
          </a:p>
          <a:p>
            <a:pPr algn="ctr"/>
            <a:r>
              <a:rPr lang="da-DK" sz="1000" dirty="0"/>
              <a:t>Sven Koefoed-Hansen</a:t>
            </a:r>
          </a:p>
          <a:p>
            <a:pPr algn="ctr"/>
            <a:r>
              <a:rPr lang="da-DK" sz="1000" dirty="0"/>
              <a:t>Jacob de Nedergaard</a:t>
            </a:r>
          </a:p>
          <a:p>
            <a:pPr algn="ctr"/>
            <a:r>
              <a:rPr lang="da-DK" sz="1000" dirty="0"/>
              <a:t>Niels-Peter Schack-Eyber</a:t>
            </a:r>
          </a:p>
          <a:p>
            <a:pPr algn="ctr"/>
            <a:r>
              <a:rPr lang="da-DK" sz="1000" dirty="0"/>
              <a:t>Peter Thunbo</a:t>
            </a:r>
          </a:p>
          <a:p>
            <a:pPr algn="ctr"/>
            <a:endParaRPr lang="da-DK" dirty="0"/>
          </a:p>
        </p:txBody>
      </p:sp>
      <p:sp>
        <p:nvSpPr>
          <p:cNvPr id="21" name="Rektangel 20">
            <a:extLst>
              <a:ext uri="{FF2B5EF4-FFF2-40B4-BE49-F238E27FC236}">
                <a16:creationId xmlns:a16="http://schemas.microsoft.com/office/drawing/2014/main" id="{72E8D7EB-68E0-EC12-56A0-49FFF7D4A742}"/>
              </a:ext>
            </a:extLst>
          </p:cNvPr>
          <p:cNvSpPr/>
          <p:nvPr/>
        </p:nvSpPr>
        <p:spPr>
          <a:xfrm>
            <a:off x="4521201" y="2128520"/>
            <a:ext cx="3068319" cy="1892157"/>
          </a:xfrm>
          <a:prstGeom prst="rect">
            <a:avLst/>
          </a:prstGeom>
          <a:solidFill>
            <a:schemeClr val="accent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b="1" dirty="0"/>
              <a:t>Foreningen for </a:t>
            </a:r>
          </a:p>
          <a:p>
            <a:pPr algn="ctr"/>
            <a:r>
              <a:rPr lang="da-DK" sz="1200" b="1" dirty="0"/>
              <a:t>Bevaringsværdige Bygninger</a:t>
            </a:r>
          </a:p>
          <a:p>
            <a:pPr algn="ctr"/>
            <a:endParaRPr lang="da-DK" sz="1000" dirty="0"/>
          </a:p>
          <a:p>
            <a:pPr algn="ctr"/>
            <a:r>
              <a:rPr lang="da-DK" sz="1000" dirty="0"/>
              <a:t>Bestyrelse:</a:t>
            </a:r>
          </a:p>
          <a:p>
            <a:pPr algn="ctr"/>
            <a:r>
              <a:rPr lang="da-DK" sz="1000" dirty="0"/>
              <a:t>Bue Beck, formand</a:t>
            </a:r>
          </a:p>
          <a:p>
            <a:pPr algn="ctr"/>
            <a:r>
              <a:rPr lang="da-DK" sz="1000" dirty="0"/>
              <a:t>Niels-Peter Schack-Eyber</a:t>
            </a:r>
          </a:p>
          <a:p>
            <a:pPr algn="ctr"/>
            <a:r>
              <a:rPr lang="da-DK" sz="1000" dirty="0"/>
              <a:t>Signe </a:t>
            </a:r>
            <a:r>
              <a:rPr lang="da-DK" sz="1000" dirty="0" err="1"/>
              <a:t>Hommelhoff</a:t>
            </a:r>
            <a:endParaRPr lang="da-DK" sz="1000" dirty="0"/>
          </a:p>
          <a:p>
            <a:pPr algn="ctr"/>
            <a:r>
              <a:rPr lang="da-DK" sz="1000" dirty="0"/>
              <a:t>Lars Hviid</a:t>
            </a:r>
          </a:p>
          <a:p>
            <a:pPr algn="ctr"/>
            <a:endParaRPr lang="da-DK" sz="1000" dirty="0"/>
          </a:p>
          <a:p>
            <a:pPr algn="ctr"/>
            <a:endParaRPr lang="da-DK" sz="1000" dirty="0"/>
          </a:p>
          <a:p>
            <a:pPr algn="ctr"/>
            <a:endParaRPr lang="da-DK" dirty="0"/>
          </a:p>
        </p:txBody>
      </p:sp>
      <p:pic>
        <p:nvPicPr>
          <p:cNvPr id="22" name="Billede 21">
            <a:extLst>
              <a:ext uri="{FF2B5EF4-FFF2-40B4-BE49-F238E27FC236}">
                <a16:creationId xmlns:a16="http://schemas.microsoft.com/office/drawing/2014/main" id="{C48E8C55-67E6-45B1-94C2-BFB05885B08C}"/>
              </a:ext>
            </a:extLst>
          </p:cNvPr>
          <p:cNvPicPr>
            <a:picLocks noChangeAspect="1"/>
          </p:cNvPicPr>
          <p:nvPr/>
        </p:nvPicPr>
        <p:blipFill>
          <a:blip r:embed="rId3"/>
          <a:stretch>
            <a:fillRect/>
          </a:stretch>
        </p:blipFill>
        <p:spPr>
          <a:xfrm>
            <a:off x="4153852" y="4448350"/>
            <a:ext cx="633095" cy="633095"/>
          </a:xfrm>
          <a:prstGeom prst="rect">
            <a:avLst/>
          </a:prstGeom>
          <a:ln>
            <a:noFill/>
          </a:ln>
          <a:effectLst>
            <a:outerShdw blurRad="292100" dist="139700" dir="2700000" algn="tl" rotWithShape="0">
              <a:srgbClr val="333333">
                <a:alpha val="65000"/>
              </a:srgbClr>
            </a:outerShdw>
          </a:effectLst>
        </p:spPr>
      </p:pic>
      <p:pic>
        <p:nvPicPr>
          <p:cNvPr id="23" name="Billede 22">
            <a:extLst>
              <a:ext uri="{FF2B5EF4-FFF2-40B4-BE49-F238E27FC236}">
                <a16:creationId xmlns:a16="http://schemas.microsoft.com/office/drawing/2014/main" id="{FF2B35A0-C1DC-BFAF-2ABE-B6DD3492595D}"/>
              </a:ext>
            </a:extLst>
          </p:cNvPr>
          <p:cNvPicPr>
            <a:picLocks noChangeAspect="1"/>
          </p:cNvPicPr>
          <p:nvPr/>
        </p:nvPicPr>
        <p:blipFill>
          <a:blip r:embed="rId4"/>
          <a:stretch>
            <a:fillRect/>
          </a:stretch>
        </p:blipFill>
        <p:spPr>
          <a:xfrm>
            <a:off x="1780638" y="5415280"/>
            <a:ext cx="624295" cy="624295"/>
          </a:xfrm>
          <a:prstGeom prst="rect">
            <a:avLst/>
          </a:prstGeom>
          <a:ln>
            <a:noFill/>
          </a:ln>
          <a:effectLst>
            <a:outerShdw blurRad="292100" dist="139700" dir="2700000" algn="tl" rotWithShape="0">
              <a:srgbClr val="333333">
                <a:alpha val="65000"/>
              </a:srgbClr>
            </a:outerShdw>
          </a:effectLst>
        </p:spPr>
      </p:pic>
      <p:pic>
        <p:nvPicPr>
          <p:cNvPr id="24" name="Billede 23">
            <a:extLst>
              <a:ext uri="{FF2B5EF4-FFF2-40B4-BE49-F238E27FC236}">
                <a16:creationId xmlns:a16="http://schemas.microsoft.com/office/drawing/2014/main" id="{143F1607-16EF-6ECD-44CA-C95FFCA8BFAC}"/>
              </a:ext>
            </a:extLst>
          </p:cNvPr>
          <p:cNvPicPr>
            <a:picLocks noChangeAspect="1"/>
          </p:cNvPicPr>
          <p:nvPr/>
        </p:nvPicPr>
        <p:blipFill>
          <a:blip r:embed="rId5"/>
          <a:stretch>
            <a:fillRect/>
          </a:stretch>
        </p:blipFill>
        <p:spPr>
          <a:xfrm>
            <a:off x="2984753" y="5423967"/>
            <a:ext cx="624294" cy="624294"/>
          </a:xfrm>
          <a:prstGeom prst="rect">
            <a:avLst/>
          </a:prstGeom>
          <a:ln>
            <a:noFill/>
          </a:ln>
          <a:effectLst>
            <a:outerShdw blurRad="292100" dist="139700" dir="2700000" algn="tl" rotWithShape="0">
              <a:srgbClr val="333333">
                <a:alpha val="65000"/>
              </a:srgbClr>
            </a:outerShdw>
          </a:effectLst>
        </p:spPr>
      </p:pic>
      <p:pic>
        <p:nvPicPr>
          <p:cNvPr id="25" name="Billede 24">
            <a:extLst>
              <a:ext uri="{FF2B5EF4-FFF2-40B4-BE49-F238E27FC236}">
                <a16:creationId xmlns:a16="http://schemas.microsoft.com/office/drawing/2014/main" id="{D1199439-B45D-0AAC-0359-3C665FD9D129}"/>
              </a:ext>
            </a:extLst>
          </p:cNvPr>
          <p:cNvPicPr>
            <a:picLocks noChangeAspect="1"/>
          </p:cNvPicPr>
          <p:nvPr/>
        </p:nvPicPr>
        <p:blipFill>
          <a:blip r:embed="rId6"/>
          <a:stretch>
            <a:fillRect/>
          </a:stretch>
        </p:blipFill>
        <p:spPr>
          <a:xfrm>
            <a:off x="4133078" y="5419681"/>
            <a:ext cx="653416" cy="624294"/>
          </a:xfrm>
          <a:prstGeom prst="rect">
            <a:avLst/>
          </a:prstGeom>
          <a:ln>
            <a:noFill/>
          </a:ln>
          <a:effectLst>
            <a:outerShdw blurRad="292100" dist="139700" dir="2700000" algn="tl" rotWithShape="0">
              <a:srgbClr val="333333">
                <a:alpha val="65000"/>
              </a:srgbClr>
            </a:outerShdw>
          </a:effectLst>
        </p:spPr>
      </p:pic>
      <p:pic>
        <p:nvPicPr>
          <p:cNvPr id="27" name="Billede 26">
            <a:extLst>
              <a:ext uri="{FF2B5EF4-FFF2-40B4-BE49-F238E27FC236}">
                <a16:creationId xmlns:a16="http://schemas.microsoft.com/office/drawing/2014/main" id="{490F42B5-B6D7-E080-103E-F1A6258EE760}"/>
              </a:ext>
            </a:extLst>
          </p:cNvPr>
          <p:cNvPicPr>
            <a:picLocks noChangeAspect="1"/>
          </p:cNvPicPr>
          <p:nvPr/>
        </p:nvPicPr>
        <p:blipFill>
          <a:blip r:embed="rId7"/>
          <a:stretch>
            <a:fillRect/>
          </a:stretch>
        </p:blipFill>
        <p:spPr>
          <a:xfrm>
            <a:off x="5339976" y="5415280"/>
            <a:ext cx="633096" cy="633096"/>
          </a:xfrm>
          <a:prstGeom prst="rect">
            <a:avLst/>
          </a:prstGeom>
          <a:ln>
            <a:noFill/>
          </a:ln>
          <a:effectLst>
            <a:outerShdw blurRad="292100" dist="139700" dir="2700000" algn="tl" rotWithShape="0">
              <a:srgbClr val="333333">
                <a:alpha val="65000"/>
              </a:srgbClr>
            </a:outerShdw>
          </a:effectLst>
        </p:spPr>
      </p:pic>
      <p:pic>
        <p:nvPicPr>
          <p:cNvPr id="28" name="Billede 27">
            <a:extLst>
              <a:ext uri="{FF2B5EF4-FFF2-40B4-BE49-F238E27FC236}">
                <a16:creationId xmlns:a16="http://schemas.microsoft.com/office/drawing/2014/main" id="{CB3355B2-66A9-CBB5-9498-F87D44D08304}"/>
              </a:ext>
            </a:extLst>
          </p:cNvPr>
          <p:cNvPicPr>
            <a:picLocks noChangeAspect="1"/>
          </p:cNvPicPr>
          <p:nvPr/>
        </p:nvPicPr>
        <p:blipFill>
          <a:blip r:embed="rId8"/>
          <a:stretch>
            <a:fillRect/>
          </a:stretch>
        </p:blipFill>
        <p:spPr>
          <a:xfrm>
            <a:off x="6541079" y="5415280"/>
            <a:ext cx="633096" cy="633096"/>
          </a:xfrm>
          <a:prstGeom prst="rect">
            <a:avLst/>
          </a:prstGeom>
          <a:ln>
            <a:noFill/>
          </a:ln>
          <a:effectLst>
            <a:outerShdw blurRad="292100" dist="139700" dir="2700000" algn="tl" rotWithShape="0">
              <a:srgbClr val="333333">
                <a:alpha val="65000"/>
              </a:srgbClr>
            </a:outerShdw>
          </a:effectLst>
        </p:spPr>
      </p:pic>
      <p:sp>
        <p:nvSpPr>
          <p:cNvPr id="29" name="Tekstfelt 28">
            <a:extLst>
              <a:ext uri="{FF2B5EF4-FFF2-40B4-BE49-F238E27FC236}">
                <a16:creationId xmlns:a16="http://schemas.microsoft.com/office/drawing/2014/main" id="{AA9D2F9F-C50E-CA4D-CCEF-9A89C077A820}"/>
              </a:ext>
            </a:extLst>
          </p:cNvPr>
          <p:cNvSpPr txBox="1"/>
          <p:nvPr/>
        </p:nvSpPr>
        <p:spPr>
          <a:xfrm>
            <a:off x="4067724" y="5026516"/>
            <a:ext cx="801822" cy="369332"/>
          </a:xfrm>
          <a:prstGeom prst="rect">
            <a:avLst/>
          </a:prstGeom>
          <a:noFill/>
        </p:spPr>
        <p:txBody>
          <a:bodyPr wrap="none" rtlCol="0">
            <a:spAutoFit/>
          </a:bodyPr>
          <a:lstStyle/>
          <a:p>
            <a:pPr algn="ctr"/>
            <a:r>
              <a:rPr lang="da-DK" sz="900" b="1" dirty="0" err="1">
                <a:solidFill>
                  <a:schemeClr val="bg1"/>
                </a:solidFill>
              </a:rPr>
              <a:t>B.irthe</a:t>
            </a:r>
            <a:r>
              <a:rPr lang="da-DK" sz="900" b="1" dirty="0">
                <a:solidFill>
                  <a:schemeClr val="bg1"/>
                </a:solidFill>
              </a:rPr>
              <a:t> Iuel</a:t>
            </a:r>
          </a:p>
          <a:p>
            <a:pPr algn="ctr"/>
            <a:r>
              <a:rPr lang="da-DK" sz="900" b="1" dirty="0">
                <a:solidFill>
                  <a:schemeClr val="bg1"/>
                </a:solidFill>
              </a:rPr>
              <a:t>Direktør</a:t>
            </a:r>
          </a:p>
        </p:txBody>
      </p:sp>
      <p:sp>
        <p:nvSpPr>
          <p:cNvPr id="31" name="Tekstfelt 30">
            <a:extLst>
              <a:ext uri="{FF2B5EF4-FFF2-40B4-BE49-F238E27FC236}">
                <a16:creationId xmlns:a16="http://schemas.microsoft.com/office/drawing/2014/main" id="{77585E2E-6266-DFEB-F05D-9D5497E2AC52}"/>
              </a:ext>
            </a:extLst>
          </p:cNvPr>
          <p:cNvSpPr txBox="1"/>
          <p:nvPr/>
        </p:nvSpPr>
        <p:spPr>
          <a:xfrm>
            <a:off x="1405996" y="6042516"/>
            <a:ext cx="1289135" cy="507831"/>
          </a:xfrm>
          <a:prstGeom prst="rect">
            <a:avLst/>
          </a:prstGeom>
          <a:noFill/>
        </p:spPr>
        <p:txBody>
          <a:bodyPr wrap="none" rtlCol="0">
            <a:spAutoFit/>
          </a:bodyPr>
          <a:lstStyle/>
          <a:p>
            <a:pPr algn="ctr"/>
            <a:r>
              <a:rPr lang="da-DK" sz="900" b="1" dirty="0">
                <a:solidFill>
                  <a:schemeClr val="bg1"/>
                </a:solidFill>
              </a:rPr>
              <a:t>Caroline </a:t>
            </a:r>
          </a:p>
          <a:p>
            <a:pPr algn="ctr"/>
            <a:r>
              <a:rPr lang="da-DK" sz="900" b="1" dirty="0">
                <a:solidFill>
                  <a:schemeClr val="bg1"/>
                </a:solidFill>
              </a:rPr>
              <a:t>Høegh-Guldberg</a:t>
            </a:r>
          </a:p>
          <a:p>
            <a:pPr algn="ctr"/>
            <a:r>
              <a:rPr lang="da-DK" sz="900" b="1" dirty="0" err="1">
                <a:solidFill>
                  <a:schemeClr val="bg1"/>
                </a:solidFill>
              </a:rPr>
              <a:t>Sekr</a:t>
            </a:r>
            <a:r>
              <a:rPr lang="da-DK" sz="900" b="1" dirty="0">
                <a:solidFill>
                  <a:schemeClr val="bg1"/>
                </a:solidFill>
              </a:rPr>
              <a:t>. Leder &amp; politik</a:t>
            </a:r>
          </a:p>
        </p:txBody>
      </p:sp>
      <p:sp>
        <p:nvSpPr>
          <p:cNvPr id="32" name="Tekstfelt 31">
            <a:extLst>
              <a:ext uri="{FF2B5EF4-FFF2-40B4-BE49-F238E27FC236}">
                <a16:creationId xmlns:a16="http://schemas.microsoft.com/office/drawing/2014/main" id="{6F606D45-8E3F-C5A4-851F-3EE5C6C517A1}"/>
              </a:ext>
            </a:extLst>
          </p:cNvPr>
          <p:cNvSpPr txBox="1"/>
          <p:nvPr/>
        </p:nvSpPr>
        <p:spPr>
          <a:xfrm>
            <a:off x="2656216" y="6042516"/>
            <a:ext cx="1308370" cy="507831"/>
          </a:xfrm>
          <a:prstGeom prst="rect">
            <a:avLst/>
          </a:prstGeom>
          <a:noFill/>
        </p:spPr>
        <p:txBody>
          <a:bodyPr wrap="none" rtlCol="0">
            <a:spAutoFit/>
          </a:bodyPr>
          <a:lstStyle/>
          <a:p>
            <a:pPr algn="ctr"/>
            <a:r>
              <a:rPr lang="da-DK" sz="900" b="1" dirty="0">
                <a:solidFill>
                  <a:schemeClr val="bg1"/>
                </a:solidFill>
              </a:rPr>
              <a:t>Christine</a:t>
            </a:r>
          </a:p>
          <a:p>
            <a:pPr algn="ctr"/>
            <a:r>
              <a:rPr lang="da-DK" sz="900" b="1" dirty="0">
                <a:solidFill>
                  <a:schemeClr val="bg1"/>
                </a:solidFill>
              </a:rPr>
              <a:t>Ravnholt Hartmann</a:t>
            </a:r>
          </a:p>
          <a:p>
            <a:pPr algn="ctr"/>
            <a:r>
              <a:rPr lang="da-DK" sz="900" b="1" dirty="0">
                <a:solidFill>
                  <a:schemeClr val="bg1"/>
                </a:solidFill>
              </a:rPr>
              <a:t>Jura &amp; Forsikringer</a:t>
            </a:r>
          </a:p>
        </p:txBody>
      </p:sp>
      <p:sp>
        <p:nvSpPr>
          <p:cNvPr id="33" name="Tekstfelt 32">
            <a:extLst>
              <a:ext uri="{FF2B5EF4-FFF2-40B4-BE49-F238E27FC236}">
                <a16:creationId xmlns:a16="http://schemas.microsoft.com/office/drawing/2014/main" id="{A624DB44-D6D6-CCCE-CE52-F28E1F7E8FE3}"/>
              </a:ext>
            </a:extLst>
          </p:cNvPr>
          <p:cNvSpPr txBox="1"/>
          <p:nvPr/>
        </p:nvSpPr>
        <p:spPr>
          <a:xfrm>
            <a:off x="3942956" y="6032356"/>
            <a:ext cx="1031052" cy="369332"/>
          </a:xfrm>
          <a:prstGeom prst="rect">
            <a:avLst/>
          </a:prstGeom>
          <a:noFill/>
        </p:spPr>
        <p:txBody>
          <a:bodyPr wrap="none" rtlCol="0">
            <a:spAutoFit/>
          </a:bodyPr>
          <a:lstStyle/>
          <a:p>
            <a:pPr algn="ctr"/>
            <a:r>
              <a:rPr lang="da-DK" sz="900" b="1" dirty="0">
                <a:solidFill>
                  <a:schemeClr val="bg1"/>
                </a:solidFill>
              </a:rPr>
              <a:t>Gitte  Stisen</a:t>
            </a:r>
          </a:p>
          <a:p>
            <a:pPr algn="ctr"/>
            <a:r>
              <a:rPr lang="da-DK" sz="900" b="1" dirty="0">
                <a:solidFill>
                  <a:schemeClr val="bg1"/>
                </a:solidFill>
              </a:rPr>
              <a:t>Sekretær/SKAT</a:t>
            </a:r>
          </a:p>
        </p:txBody>
      </p:sp>
      <p:sp>
        <p:nvSpPr>
          <p:cNvPr id="34" name="Tekstfelt 33">
            <a:extLst>
              <a:ext uri="{FF2B5EF4-FFF2-40B4-BE49-F238E27FC236}">
                <a16:creationId xmlns:a16="http://schemas.microsoft.com/office/drawing/2014/main" id="{8A3F9F8D-C941-29F6-ABDC-74F545DF37F3}"/>
              </a:ext>
            </a:extLst>
          </p:cNvPr>
          <p:cNvSpPr txBox="1"/>
          <p:nvPr/>
        </p:nvSpPr>
        <p:spPr>
          <a:xfrm>
            <a:off x="5124225" y="6042516"/>
            <a:ext cx="1127232" cy="507831"/>
          </a:xfrm>
          <a:prstGeom prst="rect">
            <a:avLst/>
          </a:prstGeom>
          <a:noFill/>
        </p:spPr>
        <p:txBody>
          <a:bodyPr wrap="none" rtlCol="0">
            <a:spAutoFit/>
          </a:bodyPr>
          <a:lstStyle/>
          <a:p>
            <a:pPr algn="ctr"/>
            <a:r>
              <a:rPr lang="da-DK" sz="900" b="1" dirty="0">
                <a:solidFill>
                  <a:schemeClr val="bg1"/>
                </a:solidFill>
              </a:rPr>
              <a:t>Ulrik</a:t>
            </a:r>
          </a:p>
          <a:p>
            <a:pPr algn="ctr"/>
            <a:r>
              <a:rPr lang="da-DK" sz="900" b="1" dirty="0">
                <a:solidFill>
                  <a:schemeClr val="bg1"/>
                </a:solidFill>
              </a:rPr>
              <a:t>Schwanenflügel</a:t>
            </a:r>
          </a:p>
          <a:p>
            <a:pPr algn="ctr"/>
            <a:r>
              <a:rPr lang="da-DK" sz="900" b="1" dirty="0">
                <a:solidFill>
                  <a:schemeClr val="bg1"/>
                </a:solidFill>
              </a:rPr>
              <a:t>Arkitekt</a:t>
            </a:r>
          </a:p>
        </p:txBody>
      </p:sp>
      <p:sp>
        <p:nvSpPr>
          <p:cNvPr id="35" name="Tekstfelt 34">
            <a:extLst>
              <a:ext uri="{FF2B5EF4-FFF2-40B4-BE49-F238E27FC236}">
                <a16:creationId xmlns:a16="http://schemas.microsoft.com/office/drawing/2014/main" id="{0BBFBBBE-BF1C-EC42-F968-B22F38AD9451}"/>
              </a:ext>
            </a:extLst>
          </p:cNvPr>
          <p:cNvSpPr txBox="1"/>
          <p:nvPr/>
        </p:nvSpPr>
        <p:spPr>
          <a:xfrm>
            <a:off x="6561433" y="6042516"/>
            <a:ext cx="691215" cy="507831"/>
          </a:xfrm>
          <a:prstGeom prst="rect">
            <a:avLst/>
          </a:prstGeom>
          <a:noFill/>
        </p:spPr>
        <p:txBody>
          <a:bodyPr wrap="none" rtlCol="0">
            <a:spAutoFit/>
          </a:bodyPr>
          <a:lstStyle/>
          <a:p>
            <a:pPr algn="ctr"/>
            <a:r>
              <a:rPr lang="da-DK" sz="900" b="1" dirty="0">
                <a:solidFill>
                  <a:schemeClr val="bg1"/>
                </a:solidFill>
              </a:rPr>
              <a:t>Aksel</a:t>
            </a:r>
          </a:p>
          <a:p>
            <a:pPr algn="ctr"/>
            <a:r>
              <a:rPr lang="da-DK" sz="900" b="1" dirty="0">
                <a:solidFill>
                  <a:schemeClr val="bg1"/>
                </a:solidFill>
              </a:rPr>
              <a:t>Langhoff</a:t>
            </a:r>
          </a:p>
          <a:p>
            <a:pPr algn="ctr"/>
            <a:r>
              <a:rPr lang="da-DK" sz="900" b="1" dirty="0">
                <a:solidFill>
                  <a:schemeClr val="bg1"/>
                </a:solidFill>
              </a:rPr>
              <a:t>Student</a:t>
            </a:r>
          </a:p>
        </p:txBody>
      </p:sp>
    </p:spTree>
    <p:extLst>
      <p:ext uri="{BB962C8B-B14F-4D97-AF65-F5344CB8AC3E}">
        <p14:creationId xmlns:p14="http://schemas.microsoft.com/office/powerpoint/2010/main" val="1727656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41F03617-C11E-E8DE-92D9-F332F4302078}"/>
              </a:ext>
            </a:extLst>
          </p:cNvPr>
          <p:cNvPicPr>
            <a:picLocks noChangeAspect="1"/>
          </p:cNvPicPr>
          <p:nvPr/>
        </p:nvPicPr>
        <p:blipFill>
          <a:blip r:embed="rId3"/>
          <a:stretch>
            <a:fillRect/>
          </a:stretch>
        </p:blipFill>
        <p:spPr>
          <a:xfrm>
            <a:off x="-191755" y="834260"/>
            <a:ext cx="9527509" cy="6243693"/>
          </a:xfrm>
          <a:prstGeom prst="rect">
            <a:avLst/>
          </a:prstGeom>
        </p:spPr>
      </p:pic>
      <p:sp>
        <p:nvSpPr>
          <p:cNvPr id="2" name="Titel 1">
            <a:extLst>
              <a:ext uri="{FF2B5EF4-FFF2-40B4-BE49-F238E27FC236}">
                <a16:creationId xmlns:a16="http://schemas.microsoft.com/office/drawing/2014/main" id="{D78774DE-3082-2D67-93F5-85E39A3178BA}"/>
              </a:ext>
            </a:extLst>
          </p:cNvPr>
          <p:cNvSpPr>
            <a:spLocks noGrp="1"/>
          </p:cNvSpPr>
          <p:nvPr>
            <p:ph type="title"/>
          </p:nvPr>
        </p:nvSpPr>
        <p:spPr>
          <a:xfrm>
            <a:off x="709997" y="1188374"/>
            <a:ext cx="7380000" cy="396000"/>
          </a:xfrm>
        </p:spPr>
        <p:txBody>
          <a:bodyPr/>
          <a:lstStyle/>
          <a:p>
            <a:r>
              <a:rPr lang="da-DK" b="1" dirty="0">
                <a:solidFill>
                  <a:schemeClr val="bg1"/>
                </a:solidFill>
              </a:rPr>
              <a:t>Sagens kerne</a:t>
            </a:r>
            <a:endParaRPr lang="da-DK" sz="1400" b="1" dirty="0">
              <a:solidFill>
                <a:schemeClr val="bg1"/>
              </a:solidFill>
            </a:endParaRPr>
          </a:p>
        </p:txBody>
      </p:sp>
      <p:sp>
        <p:nvSpPr>
          <p:cNvPr id="3" name="Pladsholder til indhold 2">
            <a:extLst>
              <a:ext uri="{FF2B5EF4-FFF2-40B4-BE49-F238E27FC236}">
                <a16:creationId xmlns:a16="http://schemas.microsoft.com/office/drawing/2014/main" id="{A6BA08E6-1C32-9FCD-0194-E4DFF2992EDC}"/>
              </a:ext>
            </a:extLst>
          </p:cNvPr>
          <p:cNvSpPr>
            <a:spLocks noGrp="1"/>
          </p:cNvSpPr>
          <p:nvPr>
            <p:ph idx="1"/>
          </p:nvPr>
        </p:nvSpPr>
        <p:spPr>
          <a:xfrm>
            <a:off x="778144" y="1705657"/>
            <a:ext cx="7380000" cy="4970852"/>
          </a:xfrm>
          <a:solidFill>
            <a:schemeClr val="accent5">
              <a:alpha val="79000"/>
            </a:schemeClr>
          </a:solidFill>
        </p:spPr>
        <p:txBody>
          <a:bodyPr/>
          <a:lstStyle/>
          <a:p>
            <a:pPr marL="0" indent="0">
              <a:buNone/>
            </a:pPr>
            <a:r>
              <a:rPr lang="da-DK" b="1" dirty="0">
                <a:solidFill>
                  <a:schemeClr val="bg1"/>
                </a:solidFill>
              </a:rPr>
              <a:t>Hvad taler vi om ? </a:t>
            </a:r>
          </a:p>
          <a:p>
            <a:r>
              <a:rPr lang="da-DK" b="1" dirty="0">
                <a:solidFill>
                  <a:schemeClr val="bg1"/>
                </a:solidFill>
              </a:rPr>
              <a:t>Ud af Danmarks ca. 4 millioner bygninger udgør historiske bygninger ca. 9 %</a:t>
            </a:r>
          </a:p>
          <a:p>
            <a:endParaRPr lang="da-DK" b="1" dirty="0">
              <a:solidFill>
                <a:schemeClr val="bg1"/>
              </a:solidFill>
            </a:endParaRPr>
          </a:p>
          <a:p>
            <a:pPr marL="0" indent="0">
              <a:buNone/>
            </a:pPr>
            <a:r>
              <a:rPr lang="da-DK" b="1" dirty="0">
                <a:solidFill>
                  <a:schemeClr val="bg1"/>
                </a:solidFill>
              </a:rPr>
              <a:t>Hvorfor skal vi beskytte de historiske bygninger ?</a:t>
            </a:r>
          </a:p>
          <a:p>
            <a:r>
              <a:rPr lang="da-DK" b="1" dirty="0">
                <a:solidFill>
                  <a:schemeClr val="bg1"/>
                </a:solidFill>
              </a:rPr>
              <a:t>Det fysiske udtryk for vores historie</a:t>
            </a:r>
          </a:p>
          <a:p>
            <a:r>
              <a:rPr lang="da-DK" b="1" dirty="0">
                <a:solidFill>
                  <a:schemeClr val="bg1"/>
                </a:solidFill>
              </a:rPr>
              <a:t>Fortæller om byggeskikken og arkitekturens udvikling</a:t>
            </a:r>
          </a:p>
          <a:p>
            <a:r>
              <a:rPr lang="da-DK" b="1" dirty="0">
                <a:solidFill>
                  <a:schemeClr val="bg1"/>
                </a:solidFill>
              </a:rPr>
              <a:t>Fortæller om samfundets udvikling og dermed den måde vi har boet, levet og arbejdet sammen</a:t>
            </a:r>
          </a:p>
          <a:p>
            <a:r>
              <a:rPr lang="da-DK" b="1" dirty="0">
                <a:solidFill>
                  <a:schemeClr val="bg1"/>
                </a:solidFill>
              </a:rPr>
              <a:t>Skaber identitet og sammenhængskraft både for den enkelte borger og for samfundet som helhed</a:t>
            </a:r>
          </a:p>
          <a:p>
            <a:r>
              <a:rPr lang="da-DK" b="1" dirty="0">
                <a:solidFill>
                  <a:schemeClr val="bg1"/>
                </a:solidFill>
              </a:rPr>
              <a:t>Skaber vækst ved tiltrækning af turister, borgere og virksomheder</a:t>
            </a:r>
          </a:p>
          <a:p>
            <a:r>
              <a:rPr lang="da-DK" b="1" dirty="0">
                <a:solidFill>
                  <a:schemeClr val="bg1"/>
                </a:solidFill>
              </a:rPr>
              <a:t>Nyhed: De er  bæredygtige !</a:t>
            </a:r>
          </a:p>
          <a:p>
            <a:pPr marL="0" indent="0">
              <a:buNone/>
            </a:pPr>
            <a:endParaRPr lang="da-DK" dirty="0"/>
          </a:p>
          <a:p>
            <a:endParaRPr lang="da-DK" dirty="0"/>
          </a:p>
          <a:p>
            <a:endParaRPr lang="da-DK" dirty="0"/>
          </a:p>
          <a:p>
            <a:endParaRPr lang="da-DK" dirty="0"/>
          </a:p>
          <a:p>
            <a:pPr marL="0" indent="0">
              <a:buNone/>
            </a:pPr>
            <a:endParaRPr lang="da-DK" dirty="0"/>
          </a:p>
        </p:txBody>
      </p:sp>
      <p:sp>
        <p:nvSpPr>
          <p:cNvPr id="5" name="Pladsholder til slidenummer 4">
            <a:extLst>
              <a:ext uri="{FF2B5EF4-FFF2-40B4-BE49-F238E27FC236}">
                <a16:creationId xmlns:a16="http://schemas.microsoft.com/office/drawing/2014/main" id="{5D7204AB-55EA-07ED-B91F-446483C09067}"/>
              </a:ext>
            </a:extLst>
          </p:cNvPr>
          <p:cNvSpPr>
            <a:spLocks noGrp="1"/>
          </p:cNvSpPr>
          <p:nvPr>
            <p:ph type="sldNum" sz="quarter" idx="12"/>
          </p:nvPr>
        </p:nvSpPr>
        <p:spPr/>
        <p:txBody>
          <a:bodyPr/>
          <a:lstStyle/>
          <a:p>
            <a:fld id="{B491044B-402C-4441-9D1D-2116226941EE}" type="slidenum">
              <a:rPr lang="da-DK" smtClean="0"/>
              <a:t>30</a:t>
            </a:fld>
            <a:endParaRPr lang="da-DK" dirty="0"/>
          </a:p>
        </p:txBody>
      </p:sp>
    </p:spTree>
    <p:extLst>
      <p:ext uri="{BB962C8B-B14F-4D97-AF65-F5344CB8AC3E}">
        <p14:creationId xmlns:p14="http://schemas.microsoft.com/office/powerpoint/2010/main" val="1929234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EF8353-533E-C465-0014-FCEF553604C3}"/>
              </a:ext>
            </a:extLst>
          </p:cNvPr>
          <p:cNvSpPr>
            <a:spLocks noGrp="1"/>
          </p:cNvSpPr>
          <p:nvPr>
            <p:ph type="title"/>
          </p:nvPr>
        </p:nvSpPr>
        <p:spPr/>
        <p:txBody>
          <a:bodyPr/>
          <a:lstStyle/>
          <a:p>
            <a:r>
              <a:rPr lang="da-DK" dirty="0"/>
              <a:t>Tre hovedopgaver</a:t>
            </a:r>
          </a:p>
        </p:txBody>
      </p:sp>
      <p:graphicFrame>
        <p:nvGraphicFramePr>
          <p:cNvPr id="6" name="Pladsholder til indhold 5">
            <a:extLst>
              <a:ext uri="{FF2B5EF4-FFF2-40B4-BE49-F238E27FC236}">
                <a16:creationId xmlns:a16="http://schemas.microsoft.com/office/drawing/2014/main" id="{547D5F22-1D15-3D57-32CD-A041BE0BD204}"/>
              </a:ext>
            </a:extLst>
          </p:cNvPr>
          <p:cNvGraphicFramePr>
            <a:graphicFrameLocks noGrp="1"/>
          </p:cNvGraphicFramePr>
          <p:nvPr>
            <p:ph idx="1"/>
            <p:extLst>
              <p:ext uri="{D42A27DB-BD31-4B8C-83A1-F6EECF244321}">
                <p14:modId xmlns:p14="http://schemas.microsoft.com/office/powerpoint/2010/main" val="3052936563"/>
              </p:ext>
            </p:extLst>
          </p:nvPr>
        </p:nvGraphicFramePr>
        <p:xfrm>
          <a:off x="900113" y="1243154"/>
          <a:ext cx="7380287" cy="3959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ladsholder til slidenummer 4">
            <a:extLst>
              <a:ext uri="{FF2B5EF4-FFF2-40B4-BE49-F238E27FC236}">
                <a16:creationId xmlns:a16="http://schemas.microsoft.com/office/drawing/2014/main" id="{6F52BEF8-AB70-B312-9DF5-F6B7C2C89969}"/>
              </a:ext>
            </a:extLst>
          </p:cNvPr>
          <p:cNvSpPr>
            <a:spLocks noGrp="1"/>
          </p:cNvSpPr>
          <p:nvPr>
            <p:ph type="sldNum" sz="quarter" idx="12"/>
          </p:nvPr>
        </p:nvSpPr>
        <p:spPr/>
        <p:txBody>
          <a:bodyPr/>
          <a:lstStyle/>
          <a:p>
            <a:fld id="{B491044B-402C-4441-9D1D-2116226941EE}" type="slidenum">
              <a:rPr lang="da-DK" smtClean="0"/>
              <a:t>31</a:t>
            </a:fld>
            <a:endParaRPr lang="da-DK"/>
          </a:p>
        </p:txBody>
      </p:sp>
      <p:sp>
        <p:nvSpPr>
          <p:cNvPr id="19" name="Tekstfelt 18">
            <a:extLst>
              <a:ext uri="{FF2B5EF4-FFF2-40B4-BE49-F238E27FC236}">
                <a16:creationId xmlns:a16="http://schemas.microsoft.com/office/drawing/2014/main" id="{E0AABFDA-5AC6-4388-202C-BCD45B451CDF}"/>
              </a:ext>
            </a:extLst>
          </p:cNvPr>
          <p:cNvSpPr txBox="1"/>
          <p:nvPr/>
        </p:nvSpPr>
        <p:spPr>
          <a:xfrm>
            <a:off x="844088" y="4841864"/>
            <a:ext cx="7435912" cy="1200329"/>
          </a:xfrm>
          <a:prstGeom prst="rect">
            <a:avLst/>
          </a:prstGeom>
          <a:solidFill>
            <a:schemeClr val="accent2">
              <a:lumMod val="40000"/>
              <a:lumOff val="60000"/>
            </a:schemeClr>
          </a:solidFill>
          <a:ln>
            <a:solidFill>
              <a:schemeClr val="tx1"/>
            </a:solidFill>
            <a:prstDash val="solid"/>
          </a:ln>
        </p:spPr>
        <p:txBody>
          <a:bodyPr wrap="square" rtlCol="0">
            <a:spAutoFit/>
          </a:bodyPr>
          <a:lstStyle/>
          <a:p>
            <a:pPr marL="514337" lvl="1" algn="ctr"/>
            <a:r>
              <a:rPr lang="da-DK" sz="1200" b="1" dirty="0"/>
              <a:t>Økonomisk fundament</a:t>
            </a:r>
          </a:p>
          <a:p>
            <a:pPr marL="514337" lvl="1" algn="ctr"/>
            <a:r>
              <a:rPr lang="da-DK" sz="1000" dirty="0"/>
              <a:t>Kontingenter</a:t>
            </a:r>
          </a:p>
          <a:p>
            <a:pPr marL="514337" lvl="1" algn="ctr"/>
            <a:r>
              <a:rPr lang="da-DK" sz="1000" dirty="0"/>
              <a:t>Skatteberegninger</a:t>
            </a:r>
          </a:p>
          <a:p>
            <a:pPr marL="514337" lvl="1" algn="ctr"/>
            <a:r>
              <a:rPr lang="da-DK" sz="1000" dirty="0"/>
              <a:t>Opmålinger</a:t>
            </a:r>
          </a:p>
          <a:p>
            <a:pPr marL="514337" lvl="1" algn="ctr"/>
            <a:r>
              <a:rPr lang="da-DK" sz="1000" dirty="0"/>
              <a:t>Rådgiver-/materialeleverandør og håndværkerdatabase</a:t>
            </a:r>
          </a:p>
          <a:p>
            <a:pPr marL="514337" lvl="1" algn="ctr"/>
            <a:r>
              <a:rPr lang="da-DK" sz="1000" dirty="0"/>
              <a:t>Projekter</a:t>
            </a:r>
          </a:p>
          <a:p>
            <a:pPr marL="514337" lvl="1" algn="ctr"/>
            <a:r>
              <a:rPr lang="da-DK" sz="1000" dirty="0"/>
              <a:t>Renteindtægter</a:t>
            </a:r>
          </a:p>
        </p:txBody>
      </p:sp>
    </p:spTree>
    <p:extLst>
      <p:ext uri="{BB962C8B-B14F-4D97-AF65-F5344CB8AC3E}">
        <p14:creationId xmlns:p14="http://schemas.microsoft.com/office/powerpoint/2010/main" val="524770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1088" y="1224000"/>
            <a:ext cx="7380000" cy="396000"/>
          </a:xfrm>
        </p:spPr>
        <p:txBody>
          <a:bodyPr/>
          <a:lstStyle/>
          <a:p>
            <a:r>
              <a:rPr lang="da-DK" sz="2400" b="1" dirty="0">
                <a:latin typeface="+mn-lt"/>
              </a:rPr>
              <a:t>Medlemsservice</a:t>
            </a:r>
          </a:p>
        </p:txBody>
      </p:sp>
      <p:sp>
        <p:nvSpPr>
          <p:cNvPr id="3" name="Pladsholder til indhold 2"/>
          <p:cNvSpPr>
            <a:spLocks noGrp="1"/>
          </p:cNvSpPr>
          <p:nvPr>
            <p:ph idx="1"/>
          </p:nvPr>
        </p:nvSpPr>
        <p:spPr>
          <a:xfrm>
            <a:off x="1042418" y="1693016"/>
            <a:ext cx="3529582" cy="3960000"/>
          </a:xfrm>
        </p:spPr>
        <p:txBody>
          <a:bodyPr/>
          <a:lstStyle/>
          <a:p>
            <a:r>
              <a:rPr lang="da-DK" sz="1600" dirty="0"/>
              <a:t>Rabatter på kvalitetsmaterialer:</a:t>
            </a:r>
            <a:br>
              <a:rPr lang="da-DK" sz="1600" dirty="0"/>
            </a:br>
            <a:endParaRPr lang="da-DK" sz="1600" dirty="0"/>
          </a:p>
          <a:p>
            <a:pPr lvl="1"/>
            <a:r>
              <a:rPr lang="da-DK" sz="1600" dirty="0"/>
              <a:t>Tegl</a:t>
            </a:r>
          </a:p>
          <a:p>
            <a:pPr lvl="1"/>
            <a:r>
              <a:rPr lang="da-DK" sz="1600" dirty="0"/>
              <a:t>Malervarer</a:t>
            </a:r>
          </a:p>
          <a:p>
            <a:pPr lvl="1"/>
            <a:r>
              <a:rPr lang="da-DK" sz="1600" dirty="0"/>
              <a:t>Gulve og klinker</a:t>
            </a:r>
          </a:p>
          <a:p>
            <a:pPr lvl="1"/>
            <a:r>
              <a:rPr lang="da-DK" sz="1600" dirty="0"/>
              <a:t>Døre og vinduer</a:t>
            </a:r>
          </a:p>
          <a:p>
            <a:pPr lvl="1"/>
            <a:r>
              <a:rPr lang="da-DK" sz="1600" dirty="0"/>
              <a:t>Isoleringssystemer</a:t>
            </a:r>
          </a:p>
          <a:p>
            <a:endParaRPr lang="da-DK" sz="1600" i="1" dirty="0"/>
          </a:p>
          <a:p>
            <a:r>
              <a:rPr lang="da-DK" sz="1600" i="1" dirty="0"/>
              <a:t>Database  </a:t>
            </a:r>
            <a:br>
              <a:rPr lang="da-DK" sz="1600" i="1" dirty="0"/>
            </a:br>
            <a:endParaRPr lang="da-DK" sz="1600" i="1" dirty="0"/>
          </a:p>
          <a:p>
            <a:pPr lvl="1"/>
            <a:r>
              <a:rPr lang="da-DK" sz="1600" i="1" dirty="0"/>
              <a:t>Rådgivere</a:t>
            </a:r>
          </a:p>
          <a:p>
            <a:pPr lvl="1"/>
            <a:r>
              <a:rPr lang="da-DK" sz="1600" i="1" dirty="0"/>
              <a:t>Håndværkere</a:t>
            </a:r>
          </a:p>
          <a:p>
            <a:pPr lvl="1"/>
            <a:r>
              <a:rPr lang="da-DK" sz="1600" i="1" dirty="0"/>
              <a:t>Materialeleverandører</a:t>
            </a:r>
          </a:p>
          <a:p>
            <a:pPr lvl="1"/>
            <a:endParaRPr lang="da-DK" sz="1600" i="1" dirty="0"/>
          </a:p>
          <a:p>
            <a:r>
              <a:rPr lang="da-DK" sz="1600" i="1" dirty="0"/>
              <a:t>Fondsliste</a:t>
            </a:r>
          </a:p>
          <a:p>
            <a:pPr marL="0" indent="0">
              <a:buNone/>
            </a:pPr>
            <a:r>
              <a:rPr lang="da-DK" sz="1600" i="1" dirty="0"/>
              <a:t>NB! Godkendt af vores arkitekt</a:t>
            </a:r>
          </a:p>
          <a:p>
            <a:pPr lvl="1"/>
            <a:endParaRPr lang="da-DK" sz="1600" i="1" dirty="0"/>
          </a:p>
        </p:txBody>
      </p:sp>
      <p:sp>
        <p:nvSpPr>
          <p:cNvPr id="5" name="Pladsholder til slidenummer 4"/>
          <p:cNvSpPr>
            <a:spLocks noGrp="1"/>
          </p:cNvSpPr>
          <p:nvPr>
            <p:ph type="sldNum" sz="quarter" idx="12"/>
          </p:nvPr>
        </p:nvSpPr>
        <p:spPr/>
        <p:txBody>
          <a:bodyPr/>
          <a:lstStyle/>
          <a:p>
            <a:fld id="{B491044B-402C-4441-9D1D-2116226941EE}" type="slidenum">
              <a:rPr lang="da-DK" smtClean="0"/>
              <a:t>32</a:t>
            </a:fld>
            <a:endParaRPr lang="da-DK"/>
          </a:p>
        </p:txBody>
      </p:sp>
      <p:cxnSp>
        <p:nvCxnSpPr>
          <p:cNvPr id="6" name="Lige forbindelse 5"/>
          <p:cNvCxnSpPr>
            <a:cxnSpLocks/>
          </p:cNvCxnSpPr>
          <p:nvPr/>
        </p:nvCxnSpPr>
        <p:spPr>
          <a:xfrm>
            <a:off x="900000" y="2163337"/>
            <a:ext cx="0" cy="3334214"/>
          </a:xfrm>
          <a:prstGeom prst="line">
            <a:avLst/>
          </a:prstGeom>
        </p:spPr>
        <p:style>
          <a:lnRef idx="3">
            <a:schemeClr val="accent1"/>
          </a:lnRef>
          <a:fillRef idx="0">
            <a:schemeClr val="accent1"/>
          </a:fillRef>
          <a:effectRef idx="2">
            <a:schemeClr val="accent1"/>
          </a:effectRef>
          <a:fontRef idx="minor">
            <a:schemeClr val="tx1"/>
          </a:fontRef>
        </p:style>
      </p:cxnSp>
      <p:pic>
        <p:nvPicPr>
          <p:cNvPr id="7" name="Pladsholder til billede 9">
            <a:extLst>
              <a:ext uri="{FF2B5EF4-FFF2-40B4-BE49-F238E27FC236}">
                <a16:creationId xmlns:a16="http://schemas.microsoft.com/office/drawing/2014/main" id="{9C3C2FBF-7843-A742-9518-F6F559B48BAC}"/>
              </a:ext>
            </a:extLst>
          </p:cNvPr>
          <p:cNvPicPr>
            <a:picLocks noChangeAspect="1"/>
          </p:cNvPicPr>
          <p:nvPr/>
        </p:nvPicPr>
        <p:blipFill>
          <a:blip r:embed="rId3" cstate="print">
            <a:extLst>
              <a:ext uri="{28A0092B-C50C-407E-A947-70E740481C1C}">
                <a14:useLocalDpi xmlns:a14="http://schemas.microsoft.com/office/drawing/2010/main" val="0"/>
              </a:ext>
            </a:extLst>
          </a:blip>
          <a:srcRect l="6181" r="6181"/>
          <a:stretch>
            <a:fillRect/>
          </a:stretch>
        </p:blipFill>
        <p:spPr>
          <a:xfrm rot="16200000">
            <a:off x="3852863" y="1566863"/>
            <a:ext cx="6010275" cy="4572000"/>
          </a:xfrm>
          <a:prstGeom prst="rect">
            <a:avLst/>
          </a:prstGeom>
        </p:spPr>
      </p:pic>
    </p:spTree>
    <p:extLst>
      <p:ext uri="{BB962C8B-B14F-4D97-AF65-F5344CB8AC3E}">
        <p14:creationId xmlns:p14="http://schemas.microsoft.com/office/powerpoint/2010/main" val="562480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E1FCE5E4-DDE7-C3E7-114E-91B6BD34D74E}"/>
              </a:ext>
            </a:extLst>
          </p:cNvPr>
          <p:cNvSpPr>
            <a:spLocks noGrp="1"/>
          </p:cNvSpPr>
          <p:nvPr>
            <p:ph type="title"/>
          </p:nvPr>
        </p:nvSpPr>
        <p:spPr/>
        <p:txBody>
          <a:bodyPr/>
          <a:lstStyle/>
          <a:p>
            <a:pPr eaLnBrk="1" hangingPunct="1"/>
            <a:r>
              <a:rPr lang="da-DK" altLang="da-DK" b="1" dirty="0">
                <a:ea typeface="ＭＳ Ｐゴシック" panose="020B0600070205080204" pitchFamily="34" charset="-128"/>
              </a:rPr>
              <a:t>Medlemsservices - studieture</a:t>
            </a:r>
          </a:p>
        </p:txBody>
      </p:sp>
      <p:pic>
        <p:nvPicPr>
          <p:cNvPr id="23555" name="Pladsholder til indhold 3">
            <a:extLst>
              <a:ext uri="{FF2B5EF4-FFF2-40B4-BE49-F238E27FC236}">
                <a16:creationId xmlns:a16="http://schemas.microsoft.com/office/drawing/2014/main" id="{075E189A-C6BD-F7B6-31C3-EE56BA2AFC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0330" y="1798819"/>
            <a:ext cx="5754688" cy="4687004"/>
          </a:xfrm>
        </p:spPr>
      </p:pic>
      <p:pic>
        <p:nvPicPr>
          <p:cNvPr id="23556" name="Billede 4">
            <a:extLst>
              <a:ext uri="{FF2B5EF4-FFF2-40B4-BE49-F238E27FC236}">
                <a16:creationId xmlns:a16="http://schemas.microsoft.com/office/drawing/2014/main" id="{3D503207-B774-4973-437A-0E768AFFCE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6980" y="1798819"/>
            <a:ext cx="3456690" cy="46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7DDFB7-7141-7129-0FBC-388A2F9F7C30}"/>
              </a:ext>
            </a:extLst>
          </p:cNvPr>
          <p:cNvSpPr>
            <a:spLocks noGrp="1"/>
          </p:cNvSpPr>
          <p:nvPr>
            <p:ph type="title"/>
          </p:nvPr>
        </p:nvSpPr>
        <p:spPr>
          <a:xfrm>
            <a:off x="900000" y="1060704"/>
            <a:ext cx="7380000" cy="799184"/>
          </a:xfrm>
        </p:spPr>
        <p:txBody>
          <a:bodyPr/>
          <a:lstStyle/>
          <a:p>
            <a:r>
              <a:rPr lang="da-DK" sz="2400" b="1" dirty="0"/>
              <a:t>Branding: Inspiration og folkesag</a:t>
            </a:r>
            <a:br>
              <a:rPr lang="da-DK" sz="2400" b="1" dirty="0"/>
            </a:br>
            <a:r>
              <a:rPr lang="da-DK" sz="2000" dirty="0"/>
              <a:t>Indsatser der fremmer vores sag- vi giver noget væk</a:t>
            </a:r>
          </a:p>
        </p:txBody>
      </p:sp>
      <p:sp>
        <p:nvSpPr>
          <p:cNvPr id="5" name="Pladsholder til slidenummer 4">
            <a:extLst>
              <a:ext uri="{FF2B5EF4-FFF2-40B4-BE49-F238E27FC236}">
                <a16:creationId xmlns:a16="http://schemas.microsoft.com/office/drawing/2014/main" id="{220C2744-AD21-F7B0-CADF-7BC95DC48307}"/>
              </a:ext>
            </a:extLst>
          </p:cNvPr>
          <p:cNvSpPr>
            <a:spLocks noGrp="1"/>
          </p:cNvSpPr>
          <p:nvPr>
            <p:ph type="sldNum" sz="quarter" idx="12"/>
          </p:nvPr>
        </p:nvSpPr>
        <p:spPr/>
        <p:txBody>
          <a:bodyPr/>
          <a:lstStyle/>
          <a:p>
            <a:fld id="{B491044B-402C-4441-9D1D-2116226941EE}" type="slidenum">
              <a:rPr lang="da-DK" smtClean="0"/>
              <a:t>34</a:t>
            </a:fld>
            <a:endParaRPr lang="da-DK"/>
          </a:p>
        </p:txBody>
      </p:sp>
      <p:sp>
        <p:nvSpPr>
          <p:cNvPr id="6" name="Tekstfelt 5">
            <a:extLst>
              <a:ext uri="{FF2B5EF4-FFF2-40B4-BE49-F238E27FC236}">
                <a16:creationId xmlns:a16="http://schemas.microsoft.com/office/drawing/2014/main" id="{4FFD3518-04F7-AAD3-C76B-B54BC9C8F035}"/>
              </a:ext>
            </a:extLst>
          </p:cNvPr>
          <p:cNvSpPr txBox="1"/>
          <p:nvPr/>
        </p:nvSpPr>
        <p:spPr>
          <a:xfrm flipH="1">
            <a:off x="633044" y="4395168"/>
            <a:ext cx="2555789" cy="1938992"/>
          </a:xfrm>
          <a:prstGeom prst="rect">
            <a:avLst/>
          </a:prstGeom>
          <a:solidFill>
            <a:schemeClr val="accent1">
              <a:lumMod val="20000"/>
              <a:lumOff val="80000"/>
            </a:schemeClr>
          </a:solidFill>
          <a:ln>
            <a:solidFill>
              <a:schemeClr val="tx1"/>
            </a:solidFill>
            <a:prstDash val="solid"/>
          </a:ln>
        </p:spPr>
        <p:txBody>
          <a:bodyPr wrap="square" rtlCol="0">
            <a:spAutoFit/>
          </a:bodyPr>
          <a:lstStyle/>
          <a:p>
            <a:r>
              <a:rPr lang="da-DK" sz="1200" b="1" dirty="0" err="1"/>
              <a:t>Relationsskabende</a:t>
            </a:r>
            <a:endParaRPr lang="da-DK" sz="1200" b="1" dirty="0"/>
          </a:p>
          <a:p>
            <a:pPr marL="171450" indent="-171450">
              <a:buFont typeface="Arial" panose="020B0604020202020204" pitchFamily="34" charset="0"/>
              <a:buChar char="•"/>
            </a:pPr>
            <a:r>
              <a:rPr lang="da-DK" sz="1200" dirty="0"/>
              <a:t>Markedsføring og eksponering</a:t>
            </a:r>
          </a:p>
          <a:p>
            <a:pPr marL="171450" indent="-171450">
              <a:buFont typeface="Arial" panose="020B0604020202020204" pitchFamily="34" charset="0"/>
              <a:buChar char="•"/>
            </a:pPr>
            <a:r>
              <a:rPr lang="da-DK" sz="1200" dirty="0"/>
              <a:t>Erfaringsudveksling og netværk</a:t>
            </a:r>
          </a:p>
          <a:p>
            <a:pPr marL="171450" indent="-171450">
              <a:buFont typeface="Arial" panose="020B0604020202020204" pitchFamily="34" charset="0"/>
              <a:buChar char="•"/>
            </a:pPr>
            <a:r>
              <a:rPr lang="da-DK" sz="1200" dirty="0"/>
              <a:t>Bygger bro mellem ejer og befolkning</a:t>
            </a:r>
          </a:p>
          <a:p>
            <a:pPr marL="171450" indent="-171450">
              <a:buFont typeface="Arial" panose="020B0604020202020204" pitchFamily="34" charset="0"/>
              <a:buChar char="•"/>
            </a:pPr>
            <a:r>
              <a:rPr lang="da-DK" sz="1200" dirty="0"/>
              <a:t>Opbygge kundekreds til vores medlemmer</a:t>
            </a:r>
          </a:p>
          <a:p>
            <a:endParaRPr lang="da-DK" sz="1200" dirty="0"/>
          </a:p>
        </p:txBody>
      </p:sp>
      <p:sp>
        <p:nvSpPr>
          <p:cNvPr id="7" name="Tekstfelt 6">
            <a:extLst>
              <a:ext uri="{FF2B5EF4-FFF2-40B4-BE49-F238E27FC236}">
                <a16:creationId xmlns:a16="http://schemas.microsoft.com/office/drawing/2014/main" id="{1F9497FB-D023-66A7-655A-9F878237CE12}"/>
              </a:ext>
            </a:extLst>
          </p:cNvPr>
          <p:cNvSpPr txBox="1"/>
          <p:nvPr/>
        </p:nvSpPr>
        <p:spPr>
          <a:xfrm>
            <a:off x="3328416" y="2353665"/>
            <a:ext cx="2530465" cy="1569660"/>
          </a:xfrm>
          <a:prstGeom prst="rect">
            <a:avLst/>
          </a:prstGeom>
          <a:solidFill>
            <a:schemeClr val="accent1">
              <a:lumMod val="20000"/>
              <a:lumOff val="80000"/>
            </a:schemeClr>
          </a:solidFill>
          <a:ln>
            <a:solidFill>
              <a:schemeClr val="tx1"/>
            </a:solidFill>
            <a:prstDash val="solid"/>
          </a:ln>
        </p:spPr>
        <p:txBody>
          <a:bodyPr wrap="square" rtlCol="0">
            <a:spAutoFit/>
          </a:bodyPr>
          <a:lstStyle/>
          <a:p>
            <a:r>
              <a:rPr lang="da-DK" sz="1200" b="1" dirty="0"/>
              <a:t>In Search of Identity</a:t>
            </a:r>
          </a:p>
          <a:p>
            <a:pPr marL="171450" indent="-171450">
              <a:buFont typeface="Arial" panose="020B0604020202020204" pitchFamily="34" charset="0"/>
              <a:buChar char="•"/>
            </a:pPr>
            <a:r>
              <a:rPr lang="da-DK" sz="1200" dirty="0"/>
              <a:t>CSR-projekt</a:t>
            </a:r>
          </a:p>
          <a:p>
            <a:pPr marL="171450" indent="-171450">
              <a:buFont typeface="Arial" panose="020B0604020202020204" pitchFamily="34" charset="0"/>
              <a:buChar char="•"/>
            </a:pPr>
            <a:r>
              <a:rPr lang="da-DK" sz="1200" dirty="0"/>
              <a:t>Vækker genlyd på Christiansborg </a:t>
            </a:r>
          </a:p>
          <a:p>
            <a:pPr marL="171450" indent="-171450">
              <a:buFont typeface="Arial" panose="020B0604020202020204" pitchFamily="34" charset="0"/>
              <a:buChar char="•"/>
            </a:pPr>
            <a:r>
              <a:rPr lang="da-DK" sz="1200" dirty="0"/>
              <a:t>Udbygger netværk ex. på de danske arkitektskoler</a:t>
            </a:r>
          </a:p>
          <a:p>
            <a:pPr marL="171450" indent="-171450">
              <a:buFont typeface="Arial" panose="020B0604020202020204" pitchFamily="34" charset="0"/>
              <a:buChar char="•"/>
            </a:pPr>
            <a:endParaRPr lang="da-DK" sz="1200" dirty="0"/>
          </a:p>
          <a:p>
            <a:pPr marL="171450" indent="-171450">
              <a:buFont typeface="Arial" panose="020B0604020202020204" pitchFamily="34" charset="0"/>
              <a:buChar char="•"/>
            </a:pPr>
            <a:endParaRPr lang="da-DK" sz="1200" dirty="0"/>
          </a:p>
        </p:txBody>
      </p:sp>
      <p:sp>
        <p:nvSpPr>
          <p:cNvPr id="8" name="Tekstfelt 7">
            <a:extLst>
              <a:ext uri="{FF2B5EF4-FFF2-40B4-BE49-F238E27FC236}">
                <a16:creationId xmlns:a16="http://schemas.microsoft.com/office/drawing/2014/main" id="{05323A14-D30C-0DA1-A34E-F90D51B24EDC}"/>
              </a:ext>
            </a:extLst>
          </p:cNvPr>
          <p:cNvSpPr txBox="1"/>
          <p:nvPr/>
        </p:nvSpPr>
        <p:spPr>
          <a:xfrm>
            <a:off x="6210409" y="4383632"/>
            <a:ext cx="2477002" cy="1938992"/>
          </a:xfrm>
          <a:prstGeom prst="rect">
            <a:avLst/>
          </a:prstGeom>
          <a:solidFill>
            <a:schemeClr val="accent1">
              <a:lumMod val="20000"/>
              <a:lumOff val="80000"/>
            </a:schemeClr>
          </a:solidFill>
          <a:ln>
            <a:solidFill>
              <a:schemeClr val="tx1"/>
            </a:solidFill>
            <a:prstDash val="solid"/>
          </a:ln>
        </p:spPr>
        <p:txBody>
          <a:bodyPr wrap="square" rtlCol="0">
            <a:spAutoFit/>
          </a:bodyPr>
          <a:lstStyle/>
          <a:p>
            <a:r>
              <a:rPr lang="da-DK" sz="1200" b="1" dirty="0"/>
              <a:t>Kampagner og konkurrencer</a:t>
            </a:r>
          </a:p>
          <a:p>
            <a:pPr marL="171450" indent="-171450">
              <a:buFont typeface="Arial" panose="020B0604020202020204" pitchFamily="34" charset="0"/>
              <a:buChar char="•"/>
            </a:pPr>
            <a:r>
              <a:rPr lang="da-DK" sz="1200" dirty="0"/>
              <a:t>Formidling af bygningskulturen = forståelse for dens værdi for samfundet</a:t>
            </a:r>
          </a:p>
          <a:p>
            <a:pPr marL="171450" indent="-171450">
              <a:buFont typeface="Arial" panose="020B0604020202020204" pitchFamily="34" charset="0"/>
              <a:buChar char="•"/>
            </a:pPr>
            <a:r>
              <a:rPr lang="da-DK" sz="1200" dirty="0"/>
              <a:t>Opmærksomhed = mulighed for at formidle vores politiske budskab</a:t>
            </a:r>
          </a:p>
          <a:p>
            <a:pPr marL="171450" indent="-171450">
              <a:buFont typeface="Arial" panose="020B0604020202020204" pitchFamily="34" charset="0"/>
              <a:buChar char="•"/>
            </a:pPr>
            <a:r>
              <a:rPr lang="da-DK" sz="1200" dirty="0"/>
              <a:t>Foreslå nye veje at gå</a:t>
            </a:r>
          </a:p>
          <a:p>
            <a:endParaRPr lang="da-DK" sz="1200" dirty="0"/>
          </a:p>
        </p:txBody>
      </p:sp>
      <p:sp>
        <p:nvSpPr>
          <p:cNvPr id="9" name="Ellipse 8">
            <a:extLst>
              <a:ext uri="{FF2B5EF4-FFF2-40B4-BE49-F238E27FC236}">
                <a16:creationId xmlns:a16="http://schemas.microsoft.com/office/drawing/2014/main" id="{12A9C80C-56B5-72ED-5535-44D1C33B0EBB}"/>
              </a:ext>
            </a:extLst>
          </p:cNvPr>
          <p:cNvSpPr/>
          <p:nvPr/>
        </p:nvSpPr>
        <p:spPr>
          <a:xfrm>
            <a:off x="3385552" y="4096512"/>
            <a:ext cx="2555788" cy="25799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u="sng" dirty="0"/>
              <a:t>Formål: </a:t>
            </a:r>
          </a:p>
          <a:p>
            <a:pPr algn="ctr"/>
            <a:endParaRPr lang="da-DK" sz="1200" dirty="0"/>
          </a:p>
          <a:p>
            <a:pPr algn="ctr"/>
            <a:r>
              <a:rPr lang="da-DK" sz="1200" dirty="0"/>
              <a:t>Skabe opmærksomhed</a:t>
            </a:r>
          </a:p>
          <a:p>
            <a:pPr algn="ctr"/>
            <a:endParaRPr lang="da-DK" sz="1200" dirty="0"/>
          </a:p>
          <a:p>
            <a:pPr algn="ctr"/>
            <a:r>
              <a:rPr lang="da-DK" sz="1200" dirty="0"/>
              <a:t>Få bredt fokus på ‘sagen’</a:t>
            </a:r>
          </a:p>
          <a:p>
            <a:pPr algn="ctr"/>
            <a:endParaRPr lang="da-DK" sz="1200" dirty="0"/>
          </a:p>
          <a:p>
            <a:pPr algn="ctr"/>
            <a:r>
              <a:rPr lang="da-DK" sz="1200" dirty="0"/>
              <a:t>Invitere befolkningen indenfor</a:t>
            </a:r>
          </a:p>
          <a:p>
            <a:pPr algn="ctr"/>
            <a:endParaRPr lang="da-DK" sz="1200" dirty="0"/>
          </a:p>
          <a:p>
            <a:pPr algn="ctr"/>
            <a:r>
              <a:rPr lang="da-DK" sz="1200" dirty="0"/>
              <a:t>Medlemshvervning</a:t>
            </a:r>
          </a:p>
        </p:txBody>
      </p:sp>
    </p:spTree>
    <p:extLst>
      <p:ext uri="{BB962C8B-B14F-4D97-AF65-F5344CB8AC3E}">
        <p14:creationId xmlns:p14="http://schemas.microsoft.com/office/powerpoint/2010/main" val="1581748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66928" y="1224000"/>
            <a:ext cx="7380000" cy="396000"/>
          </a:xfrm>
        </p:spPr>
        <p:txBody>
          <a:bodyPr/>
          <a:lstStyle/>
          <a:p>
            <a:r>
              <a:rPr lang="da-DK" sz="2400" b="1" dirty="0">
                <a:latin typeface="+mn-lt"/>
              </a:rPr>
              <a:t>Udgivelser                                Formidling    </a:t>
            </a:r>
          </a:p>
        </p:txBody>
      </p:sp>
      <p:sp>
        <p:nvSpPr>
          <p:cNvPr id="3" name="Pladsholder til indhold 2"/>
          <p:cNvSpPr>
            <a:spLocks noGrp="1"/>
          </p:cNvSpPr>
          <p:nvPr>
            <p:ph idx="1"/>
          </p:nvPr>
        </p:nvSpPr>
        <p:spPr>
          <a:xfrm>
            <a:off x="1194038" y="3913631"/>
            <a:ext cx="3070634" cy="2944369"/>
          </a:xfrm>
        </p:spPr>
        <p:txBody>
          <a:bodyPr/>
          <a:lstStyle/>
          <a:p>
            <a:r>
              <a:rPr lang="da-DK" sz="1600" dirty="0"/>
              <a:t>Bevaringsguides</a:t>
            </a:r>
            <a:br>
              <a:rPr lang="da-DK" sz="1600" dirty="0"/>
            </a:br>
            <a:endParaRPr lang="da-DK" sz="1600" dirty="0"/>
          </a:p>
          <a:p>
            <a:pPr lvl="1"/>
            <a:r>
              <a:rPr lang="da-DK" sz="1400" dirty="0"/>
              <a:t>Historicismens huse</a:t>
            </a:r>
          </a:p>
          <a:p>
            <a:pPr lvl="1"/>
            <a:r>
              <a:rPr lang="da-DK" sz="1400" dirty="0"/>
              <a:t>Bedre Byggeskik-huset</a:t>
            </a:r>
          </a:p>
          <a:p>
            <a:pPr lvl="1"/>
            <a:r>
              <a:rPr lang="da-DK" sz="1400" dirty="0"/>
              <a:t>Funkishuset</a:t>
            </a:r>
          </a:p>
          <a:p>
            <a:pPr lvl="1"/>
            <a:r>
              <a:rPr lang="da-DK" sz="1400" dirty="0"/>
              <a:t>Parcelhuset</a:t>
            </a:r>
          </a:p>
          <a:p>
            <a:pPr lvl="1"/>
            <a:r>
              <a:rPr lang="da-DK" sz="1400" dirty="0"/>
              <a:t>Energiguide</a:t>
            </a:r>
          </a:p>
          <a:p>
            <a:pPr lvl="1"/>
            <a:r>
              <a:rPr lang="da-DK" sz="1400" dirty="0"/>
              <a:t>Sikringsguide for vand, vind og brand (2020)</a:t>
            </a:r>
          </a:p>
          <a:p>
            <a:pPr lvl="1"/>
            <a:r>
              <a:rPr lang="da-DK" sz="1400" dirty="0"/>
              <a:t>Traditionelle byggematerialer</a:t>
            </a:r>
          </a:p>
        </p:txBody>
      </p:sp>
      <p:sp>
        <p:nvSpPr>
          <p:cNvPr id="5" name="Pladsholder til slidenummer 4"/>
          <p:cNvSpPr>
            <a:spLocks noGrp="1"/>
          </p:cNvSpPr>
          <p:nvPr>
            <p:ph type="sldNum" sz="quarter" idx="12"/>
          </p:nvPr>
        </p:nvSpPr>
        <p:spPr/>
        <p:txBody>
          <a:bodyPr/>
          <a:lstStyle/>
          <a:p>
            <a:fld id="{B491044B-402C-4441-9D1D-2116226941EE}" type="slidenum">
              <a:rPr lang="da-DK" smtClean="0"/>
              <a:t>35</a:t>
            </a:fld>
            <a:endParaRPr lang="da-DK"/>
          </a:p>
        </p:txBody>
      </p:sp>
      <p:sp>
        <p:nvSpPr>
          <p:cNvPr id="9" name="Pladsholder til indhold 2"/>
          <p:cNvSpPr txBox="1">
            <a:spLocks/>
          </p:cNvSpPr>
          <p:nvPr/>
        </p:nvSpPr>
        <p:spPr>
          <a:xfrm>
            <a:off x="1267190" y="4341601"/>
            <a:ext cx="3678988" cy="1759194"/>
          </a:xfrm>
          <a:prstGeom prst="rect">
            <a:avLst/>
          </a:prstGeom>
        </p:spPr>
        <p:txBody>
          <a:bodyPr vert="horz" lIns="0" tIns="0" rIns="0" bIns="0" rtlCol="0">
            <a:noAutofit/>
          </a:bodyPr>
          <a:lstStyle>
            <a:lvl1pPr marL="171446" indent="-171446" algn="l" defTabSz="685783"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a-DK" sz="1600" dirty="0"/>
          </a:p>
        </p:txBody>
      </p:sp>
      <p:pic>
        <p:nvPicPr>
          <p:cNvPr id="10" name="Pladsholder til billede 12">
            <a:extLst>
              <a:ext uri="{FF2B5EF4-FFF2-40B4-BE49-F238E27FC236}">
                <a16:creationId xmlns:a16="http://schemas.microsoft.com/office/drawing/2014/main" id="{FB13D4B7-D231-794F-AC76-1D04787645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67161" y="1848367"/>
            <a:ext cx="1743966" cy="1993103"/>
          </a:xfrm>
          <a:prstGeom prst="rect">
            <a:avLst/>
          </a:prstGeom>
        </p:spPr>
      </p:pic>
      <p:pic>
        <p:nvPicPr>
          <p:cNvPr id="6" name="Billede 5">
            <a:extLst>
              <a:ext uri="{FF2B5EF4-FFF2-40B4-BE49-F238E27FC236}">
                <a16:creationId xmlns:a16="http://schemas.microsoft.com/office/drawing/2014/main" id="{74CD856A-47FD-EA43-C1CA-8ED867534F52}"/>
              </a:ext>
            </a:extLst>
          </p:cNvPr>
          <p:cNvPicPr>
            <a:picLocks noChangeAspect="1"/>
          </p:cNvPicPr>
          <p:nvPr/>
        </p:nvPicPr>
        <p:blipFill>
          <a:blip r:embed="rId4"/>
          <a:stretch>
            <a:fillRect/>
          </a:stretch>
        </p:blipFill>
        <p:spPr>
          <a:xfrm>
            <a:off x="5586267" y="1624573"/>
            <a:ext cx="1794878" cy="2359667"/>
          </a:xfrm>
          <a:prstGeom prst="rect">
            <a:avLst/>
          </a:prstGeom>
        </p:spPr>
      </p:pic>
      <p:sp>
        <p:nvSpPr>
          <p:cNvPr id="7" name="Pladsholder til indhold 2">
            <a:extLst>
              <a:ext uri="{FF2B5EF4-FFF2-40B4-BE49-F238E27FC236}">
                <a16:creationId xmlns:a16="http://schemas.microsoft.com/office/drawing/2014/main" id="{073F5C3A-35FF-D27F-22F3-F3D8C7021634}"/>
              </a:ext>
            </a:extLst>
          </p:cNvPr>
          <p:cNvSpPr txBox="1">
            <a:spLocks/>
          </p:cNvSpPr>
          <p:nvPr/>
        </p:nvSpPr>
        <p:spPr>
          <a:xfrm>
            <a:off x="5381990" y="3914622"/>
            <a:ext cx="3070634" cy="2835039"/>
          </a:xfrm>
          <a:prstGeom prst="rect">
            <a:avLst/>
          </a:prstGeom>
        </p:spPr>
        <p:txBody>
          <a:bodyPr vert="horz" lIns="0" tIns="0" rIns="0" bIns="0" rtlCol="0">
            <a:noAutofit/>
          </a:bodyPr>
          <a:lstStyle>
            <a:lvl1pPr marL="171446" indent="-171446" algn="l" defTabSz="685783"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1400" dirty="0"/>
              <a:t>Medlemsmagasin</a:t>
            </a:r>
            <a:br>
              <a:rPr lang="da-DK" sz="1400" dirty="0"/>
            </a:br>
            <a:endParaRPr lang="da-DK" sz="1400" dirty="0"/>
          </a:p>
          <a:p>
            <a:pPr lvl="1"/>
            <a:r>
              <a:rPr lang="da-DK" sz="1400" dirty="0"/>
              <a:t>Udgives to gange årligt</a:t>
            </a:r>
          </a:p>
          <a:p>
            <a:pPr lvl="1"/>
            <a:r>
              <a:rPr lang="da-DK" sz="1400" dirty="0"/>
              <a:t>Artikler og gode råd</a:t>
            </a:r>
          </a:p>
          <a:p>
            <a:pPr lvl="1"/>
            <a:r>
              <a:rPr lang="da-DK" sz="1400" dirty="0"/>
              <a:t>Cases fra medlemmerne</a:t>
            </a:r>
          </a:p>
          <a:p>
            <a:pPr lvl="1"/>
            <a:r>
              <a:rPr lang="da-DK" sz="1400" dirty="0"/>
              <a:t>Relevante fagfolk annoncerer</a:t>
            </a:r>
          </a:p>
          <a:p>
            <a:r>
              <a:rPr lang="da-DK" sz="1400" dirty="0"/>
              <a:t>Nyhedsbrev og sociale medier</a:t>
            </a:r>
          </a:p>
          <a:p>
            <a:pPr lvl="1"/>
            <a:r>
              <a:rPr lang="da-DK" sz="1400" dirty="0"/>
              <a:t>Nyeste lovgivning</a:t>
            </a:r>
          </a:p>
          <a:p>
            <a:pPr lvl="1"/>
            <a:r>
              <a:rPr lang="da-DK" sz="1400" dirty="0"/>
              <a:t>Relevante arrangementer</a:t>
            </a:r>
          </a:p>
          <a:p>
            <a:pPr lvl="1"/>
            <a:r>
              <a:rPr lang="da-DK" sz="1400" dirty="0"/>
              <a:t>Dag-til-dag nyheder</a:t>
            </a:r>
          </a:p>
          <a:p>
            <a:pPr lvl="1"/>
            <a:endParaRPr lang="da-DK" sz="1400" dirty="0"/>
          </a:p>
          <a:p>
            <a:pPr lvl="1"/>
            <a:endParaRPr lang="da-DK" sz="1400" dirty="0"/>
          </a:p>
          <a:p>
            <a:pPr lvl="1"/>
            <a:endParaRPr lang="da-DK" sz="1600" dirty="0"/>
          </a:p>
        </p:txBody>
      </p:sp>
    </p:spTree>
    <p:extLst>
      <p:ext uri="{BB962C8B-B14F-4D97-AF65-F5344CB8AC3E}">
        <p14:creationId xmlns:p14="http://schemas.microsoft.com/office/powerpoint/2010/main" val="1548939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000" y="1516608"/>
            <a:ext cx="7380000" cy="396000"/>
          </a:xfrm>
        </p:spPr>
        <p:txBody>
          <a:bodyPr/>
          <a:lstStyle/>
          <a:p>
            <a:r>
              <a:rPr lang="da-DK" sz="2400" b="1" dirty="0">
                <a:latin typeface="Avenir Next LT Pro Light" panose="020B0304020202020204" pitchFamily="34" charset="0"/>
              </a:rPr>
              <a:t>Inspiration/Folkesag </a:t>
            </a:r>
          </a:p>
        </p:txBody>
      </p:sp>
      <p:sp>
        <p:nvSpPr>
          <p:cNvPr id="3" name="Pladsholder til indhold 2"/>
          <p:cNvSpPr>
            <a:spLocks noGrp="1"/>
          </p:cNvSpPr>
          <p:nvPr>
            <p:ph idx="1"/>
          </p:nvPr>
        </p:nvSpPr>
        <p:spPr>
          <a:xfrm>
            <a:off x="1267190" y="2478899"/>
            <a:ext cx="3070634" cy="1953748"/>
          </a:xfrm>
        </p:spPr>
        <p:txBody>
          <a:bodyPr/>
          <a:lstStyle/>
          <a:p>
            <a:r>
              <a:rPr lang="da-DK" sz="1600" dirty="0">
                <a:latin typeface="Avenir Next LT Pro Light" panose="020B0304020202020204" pitchFamily="34" charset="0"/>
              </a:rPr>
              <a:t>Film </a:t>
            </a:r>
          </a:p>
          <a:p>
            <a:r>
              <a:rPr lang="da-DK" sz="1600" dirty="0">
                <a:latin typeface="Avenir Next LT Pro Light" panose="020B0304020202020204" pitchFamily="34" charset="0"/>
              </a:rPr>
              <a:t>Quizzer</a:t>
            </a:r>
          </a:p>
          <a:p>
            <a:r>
              <a:rPr lang="da-DK" sz="1600" dirty="0">
                <a:latin typeface="Avenir Next LT Pro Light" panose="020B0304020202020204" pitchFamily="34" charset="0"/>
              </a:rPr>
              <a:t>Danmarks Smukkeste </a:t>
            </a:r>
          </a:p>
          <a:p>
            <a:pPr lvl="1"/>
            <a:r>
              <a:rPr lang="da-DK" sz="1600" dirty="0">
                <a:latin typeface="Avenir Next LT Pro Light" panose="020B0304020202020204" pitchFamily="34" charset="0"/>
              </a:rPr>
              <a:t>Købstad</a:t>
            </a:r>
          </a:p>
          <a:p>
            <a:pPr lvl="1"/>
            <a:r>
              <a:rPr lang="da-DK" sz="1600" dirty="0">
                <a:latin typeface="Avenir Next LT Pro Light" panose="020B0304020202020204" pitchFamily="34" charset="0"/>
              </a:rPr>
              <a:t>Almene Boligbyggeri</a:t>
            </a:r>
          </a:p>
          <a:p>
            <a:pPr lvl="1"/>
            <a:r>
              <a:rPr lang="da-DK" sz="1600" dirty="0">
                <a:latin typeface="Avenir Next LT Pro Light" panose="020B0304020202020204" pitchFamily="34" charset="0"/>
              </a:rPr>
              <a:t>Landsby</a:t>
            </a:r>
          </a:p>
          <a:p>
            <a:pPr lvl="1"/>
            <a:r>
              <a:rPr lang="da-DK" sz="1600" dirty="0">
                <a:latin typeface="Avenir Next LT Pro Light" panose="020B0304020202020204" pitchFamily="34" charset="0"/>
              </a:rPr>
              <a:t>Præstegård</a:t>
            </a:r>
          </a:p>
          <a:p>
            <a:pPr lvl="1"/>
            <a:r>
              <a:rPr lang="da-DK" sz="1600" dirty="0">
                <a:latin typeface="Avenir Next LT Pro Light" panose="020B0304020202020204" pitchFamily="34" charset="0"/>
              </a:rPr>
              <a:t>Bondegård</a:t>
            </a:r>
          </a:p>
          <a:p>
            <a:pPr lvl="1"/>
            <a:r>
              <a:rPr lang="da-DK" sz="1600" dirty="0">
                <a:latin typeface="Avenir Next LT Pro Light" panose="020B0304020202020204" pitchFamily="34" charset="0"/>
              </a:rPr>
              <a:t>Herregård</a:t>
            </a:r>
          </a:p>
          <a:p>
            <a:pPr lvl="1"/>
            <a:r>
              <a:rPr lang="da-DK" sz="1600" dirty="0">
                <a:latin typeface="Avenir Next LT Pro Light" panose="020B0304020202020204" pitchFamily="34" charset="0"/>
              </a:rPr>
              <a:t>Vandmølle</a:t>
            </a:r>
          </a:p>
          <a:p>
            <a:pPr marL="0" indent="0">
              <a:buNone/>
            </a:pPr>
            <a:br>
              <a:rPr lang="da-DK" sz="1600" dirty="0">
                <a:latin typeface="Avenir Next LT Pro Light" panose="020B0304020202020204" pitchFamily="34" charset="0"/>
              </a:rPr>
            </a:br>
            <a:endParaRPr lang="da-DK" sz="1600" dirty="0">
              <a:latin typeface="Avenir Next LT Pro Light" panose="020B0304020202020204" pitchFamily="34" charset="0"/>
            </a:endParaRPr>
          </a:p>
        </p:txBody>
      </p:sp>
      <p:sp>
        <p:nvSpPr>
          <p:cNvPr id="5" name="Pladsholder til slidenummer 4"/>
          <p:cNvSpPr>
            <a:spLocks noGrp="1"/>
          </p:cNvSpPr>
          <p:nvPr>
            <p:ph type="sldNum" sz="quarter" idx="12"/>
          </p:nvPr>
        </p:nvSpPr>
        <p:spPr/>
        <p:txBody>
          <a:bodyPr/>
          <a:lstStyle/>
          <a:p>
            <a:fld id="{B491044B-402C-4441-9D1D-2116226941EE}" type="slidenum">
              <a:rPr lang="da-DK" smtClean="0"/>
              <a:t>36</a:t>
            </a:fld>
            <a:endParaRPr lang="da-DK"/>
          </a:p>
        </p:txBody>
      </p:sp>
      <p:sp>
        <p:nvSpPr>
          <p:cNvPr id="9" name="Pladsholder til indhold 2"/>
          <p:cNvSpPr txBox="1">
            <a:spLocks/>
          </p:cNvSpPr>
          <p:nvPr/>
        </p:nvSpPr>
        <p:spPr>
          <a:xfrm>
            <a:off x="1267190" y="4341601"/>
            <a:ext cx="3678988" cy="1759194"/>
          </a:xfrm>
          <a:prstGeom prst="rect">
            <a:avLst/>
          </a:prstGeom>
        </p:spPr>
        <p:txBody>
          <a:bodyPr vert="horz" lIns="0" tIns="0" rIns="0" bIns="0" rtlCol="0">
            <a:noAutofit/>
          </a:bodyPr>
          <a:lstStyle>
            <a:lvl1pPr marL="171446" indent="-171446" algn="l" defTabSz="685783"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endParaRPr lang="da-DK" dirty="0"/>
          </a:p>
        </p:txBody>
      </p:sp>
      <p:pic>
        <p:nvPicPr>
          <p:cNvPr id="10" name="Pladsholder til billede 12">
            <a:extLst>
              <a:ext uri="{FF2B5EF4-FFF2-40B4-BE49-F238E27FC236}">
                <a16:creationId xmlns:a16="http://schemas.microsoft.com/office/drawing/2014/main" id="{FB13D4B7-D231-794F-AC76-1D04787645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51487" y="859568"/>
            <a:ext cx="4488182" cy="6012000"/>
          </a:xfrm>
          <a:prstGeom prst="rect">
            <a:avLst/>
          </a:prstGeom>
        </p:spPr>
      </p:pic>
    </p:spTree>
    <p:extLst>
      <p:ext uri="{BB962C8B-B14F-4D97-AF65-F5344CB8AC3E}">
        <p14:creationId xmlns:p14="http://schemas.microsoft.com/office/powerpoint/2010/main" val="1779631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B1BEA65-9C25-BD0E-B7CD-CF5081291A5D}"/>
              </a:ext>
            </a:extLst>
          </p:cNvPr>
          <p:cNvSpPr>
            <a:spLocks noGrp="1"/>
          </p:cNvSpPr>
          <p:nvPr>
            <p:ph type="title"/>
          </p:nvPr>
        </p:nvSpPr>
        <p:spPr>
          <a:xfrm>
            <a:off x="900000" y="1207008"/>
            <a:ext cx="7878850" cy="797040"/>
          </a:xfrm>
        </p:spPr>
        <p:txBody>
          <a:bodyPr>
            <a:normAutofit fontScale="90000"/>
          </a:bodyPr>
          <a:lstStyle/>
          <a:p>
            <a:br>
              <a:rPr lang="da-DK" sz="1800" dirty="0"/>
            </a:br>
            <a:br>
              <a:rPr lang="da-DK" sz="1800" dirty="0"/>
            </a:br>
            <a:br>
              <a:rPr lang="da-DK" sz="1800" dirty="0"/>
            </a:br>
            <a:br>
              <a:rPr lang="da-DK" sz="1800" dirty="0"/>
            </a:br>
            <a:br>
              <a:rPr lang="da-DK" sz="1800" dirty="0"/>
            </a:br>
            <a:br>
              <a:rPr lang="da-DK" sz="1800" dirty="0"/>
            </a:br>
            <a:br>
              <a:rPr lang="da-DK" sz="1800" dirty="0"/>
            </a:br>
            <a:br>
              <a:rPr lang="da-DK" sz="1800" dirty="0"/>
            </a:br>
            <a:br>
              <a:rPr lang="da-DK" sz="1800" dirty="0"/>
            </a:br>
            <a:br>
              <a:rPr lang="da-DK" sz="1800" dirty="0"/>
            </a:br>
            <a:br>
              <a:rPr lang="da-DK" sz="1800" dirty="0"/>
            </a:br>
            <a:br>
              <a:rPr lang="da-DK" sz="1800" dirty="0"/>
            </a:br>
            <a:br>
              <a:rPr lang="da-DK" sz="1800" dirty="0"/>
            </a:br>
            <a:br>
              <a:rPr lang="da-DK" sz="1800" dirty="0"/>
            </a:br>
            <a:br>
              <a:rPr lang="da-DK" sz="1800" dirty="0"/>
            </a:br>
            <a:br>
              <a:rPr lang="da-DK" sz="1800" dirty="0"/>
            </a:br>
            <a:br>
              <a:rPr lang="da-DK" sz="1800" dirty="0"/>
            </a:br>
            <a:r>
              <a:rPr lang="da-DK" sz="2400" b="1" dirty="0"/>
              <a:t>POLITIK</a:t>
            </a:r>
            <a:r>
              <a:rPr lang="da-DK" sz="2400" dirty="0"/>
              <a:t>  - case om ejernes udfordringer 2024</a:t>
            </a:r>
            <a:br>
              <a:rPr lang="da-DK" sz="2400" dirty="0"/>
            </a:br>
            <a:r>
              <a:rPr lang="da-DK" sz="2400" dirty="0"/>
              <a:t>-og et eksempel på </a:t>
            </a:r>
            <a:r>
              <a:rPr lang="da-DK" sz="2400" dirty="0" err="1"/>
              <a:t>BYFO’s</a:t>
            </a:r>
            <a:r>
              <a:rPr lang="da-DK" sz="2400" dirty="0"/>
              <a:t> raison d’etre</a:t>
            </a:r>
            <a:br>
              <a:rPr lang="da-DK" sz="1800" dirty="0"/>
            </a:br>
            <a:endParaRPr lang="da-DK" sz="1400" dirty="0"/>
          </a:p>
        </p:txBody>
      </p:sp>
      <p:sp>
        <p:nvSpPr>
          <p:cNvPr id="3" name="Pladsholder til indhold 2">
            <a:extLst>
              <a:ext uri="{FF2B5EF4-FFF2-40B4-BE49-F238E27FC236}">
                <a16:creationId xmlns:a16="http://schemas.microsoft.com/office/drawing/2014/main" id="{3432FCBC-096B-EF25-136A-353409885D89}"/>
              </a:ext>
            </a:extLst>
          </p:cNvPr>
          <p:cNvSpPr>
            <a:spLocks noGrp="1"/>
          </p:cNvSpPr>
          <p:nvPr>
            <p:ph idx="1"/>
          </p:nvPr>
        </p:nvSpPr>
        <p:spPr>
          <a:xfrm>
            <a:off x="900000" y="2267712"/>
            <a:ext cx="7878850" cy="3600288"/>
          </a:xfrm>
        </p:spPr>
        <p:txBody>
          <a:bodyPr/>
          <a:lstStyle/>
          <a:p>
            <a:pPr marL="285750" indent="-285750">
              <a:buFont typeface="Arial" panose="020B0604020202020204" pitchFamily="34" charset="0"/>
              <a:buChar char="•"/>
            </a:pPr>
            <a:r>
              <a:rPr lang="da-DK" sz="1800" dirty="0"/>
              <a:t>Ejerne ønsker mere fleksibilitet i administrationen af de fredede bygninger</a:t>
            </a:r>
          </a:p>
          <a:p>
            <a:pPr marL="285750" indent="-285750">
              <a:buFont typeface="Arial" panose="020B0604020202020204" pitchFamily="34" charset="0"/>
              <a:buChar char="•"/>
            </a:pPr>
            <a:r>
              <a:rPr lang="da-DK" sz="1800" dirty="0"/>
              <a:t>En fredning er IKKE en fastfrysning – se BFL  §1. stk. 2  </a:t>
            </a:r>
            <a:r>
              <a:rPr lang="da-DK" sz="1800" i="1" dirty="0"/>
              <a:t>Ved lovens administration skal der </a:t>
            </a:r>
            <a:r>
              <a:rPr lang="da-DK" sz="1800" b="1" i="1" dirty="0"/>
              <a:t>lægges vægt på, at de bygninger, der værnes, får en hensigtsmæssig funktion, der under hensyntagen til bygningernes særlige karakter tjener til deres opretholdelse på længere sigt.</a:t>
            </a:r>
          </a:p>
          <a:p>
            <a:pPr marL="285750" indent="-285750">
              <a:buFont typeface="Arial" panose="020B0604020202020204" pitchFamily="34" charset="0"/>
              <a:buChar char="•"/>
            </a:pPr>
            <a:r>
              <a:rPr lang="da-DK" sz="1800" dirty="0"/>
              <a:t>Ejerne skal kompenseres for ekstraomkostninger forbundet med fredning</a:t>
            </a:r>
          </a:p>
          <a:p>
            <a:pPr marL="285750" indent="-285750">
              <a:buFont typeface="Arial" panose="020B0604020202020204" pitchFamily="34" charset="0"/>
              <a:buChar char="•"/>
            </a:pPr>
            <a:r>
              <a:rPr lang="da-DK" sz="1800" dirty="0"/>
              <a:t>Erstatningsfri regulering ved fredning. Erstatning ydes først i takt med at fredningen medfører øgede udgifter</a:t>
            </a:r>
          </a:p>
          <a:p>
            <a:pPr marL="0" indent="0" algn="ctr">
              <a:buNone/>
            </a:pPr>
            <a:br>
              <a:rPr lang="da-DK" sz="1800" dirty="0"/>
            </a:br>
            <a:r>
              <a:rPr lang="da-DK" sz="1800" dirty="0"/>
              <a:t>Den fælles kulturarv er et fælles anliggende – også når der skal betales !</a:t>
            </a:r>
          </a:p>
        </p:txBody>
      </p:sp>
      <p:sp>
        <p:nvSpPr>
          <p:cNvPr id="5" name="Pladsholder til slidenummer 4">
            <a:extLst>
              <a:ext uri="{FF2B5EF4-FFF2-40B4-BE49-F238E27FC236}">
                <a16:creationId xmlns:a16="http://schemas.microsoft.com/office/drawing/2014/main" id="{079001A3-DED8-1083-CB96-C1DDD7C0D6E2}"/>
              </a:ext>
            </a:extLst>
          </p:cNvPr>
          <p:cNvSpPr>
            <a:spLocks noGrp="1"/>
          </p:cNvSpPr>
          <p:nvPr>
            <p:ph type="sldNum" sz="quarter" idx="12"/>
          </p:nvPr>
        </p:nvSpPr>
        <p:spPr/>
        <p:txBody>
          <a:bodyPr/>
          <a:lstStyle/>
          <a:p>
            <a:fld id="{B491044B-402C-4441-9D1D-2116226941EE}" type="slidenum">
              <a:rPr lang="da-DK" smtClean="0"/>
              <a:t>37</a:t>
            </a:fld>
            <a:endParaRPr lang="da-DK" dirty="0"/>
          </a:p>
        </p:txBody>
      </p:sp>
    </p:spTree>
    <p:extLst>
      <p:ext uri="{BB962C8B-B14F-4D97-AF65-F5344CB8AC3E}">
        <p14:creationId xmlns:p14="http://schemas.microsoft.com/office/powerpoint/2010/main" val="2732357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5">
            <a:extLst>
              <a:ext uri="{FF2B5EF4-FFF2-40B4-BE49-F238E27FC236}">
                <a16:creationId xmlns:a16="http://schemas.microsoft.com/office/drawing/2014/main" id="{397BCE1B-87E9-B718-C8E4-B3EAD088A80E}"/>
              </a:ext>
            </a:extLst>
          </p:cNvPr>
          <p:cNvGraphicFramePr>
            <a:graphicFrameLocks/>
          </p:cNvGraphicFramePr>
          <p:nvPr>
            <p:extLst>
              <p:ext uri="{D42A27DB-BD31-4B8C-83A1-F6EECF244321}">
                <p14:modId xmlns:p14="http://schemas.microsoft.com/office/powerpoint/2010/main" val="70696242"/>
              </p:ext>
            </p:extLst>
          </p:nvPr>
        </p:nvGraphicFramePr>
        <p:xfrm>
          <a:off x="0" y="1307189"/>
          <a:ext cx="8715066" cy="53224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3089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5">
            <a:extLst>
              <a:ext uri="{FF2B5EF4-FFF2-40B4-BE49-F238E27FC236}">
                <a16:creationId xmlns:a16="http://schemas.microsoft.com/office/drawing/2014/main" id="{EB4319FF-C4A2-9D16-443E-8EC7D97EA18E}"/>
              </a:ext>
            </a:extLst>
          </p:cNvPr>
          <p:cNvGraphicFramePr>
            <a:graphicFrameLocks/>
          </p:cNvGraphicFramePr>
          <p:nvPr>
            <p:extLst>
              <p:ext uri="{D42A27DB-BD31-4B8C-83A1-F6EECF244321}">
                <p14:modId xmlns:p14="http://schemas.microsoft.com/office/powerpoint/2010/main" val="3978257201"/>
              </p:ext>
            </p:extLst>
          </p:nvPr>
        </p:nvGraphicFramePr>
        <p:xfrm>
          <a:off x="736028" y="1107619"/>
          <a:ext cx="8407972" cy="53543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16795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9">
            <a:extLst>
              <a:ext uri="{FF2B5EF4-FFF2-40B4-BE49-F238E27FC236}">
                <a16:creationId xmlns:a16="http://schemas.microsoft.com/office/drawing/2014/main" id="{59A00056-FCC9-3380-230B-F3B22120106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2927" b="6686"/>
          <a:stretch/>
        </p:blipFill>
        <p:spPr>
          <a:xfrm>
            <a:off x="-1164950" y="701273"/>
            <a:ext cx="11473899" cy="6156727"/>
          </a:xfrm>
          <a:noFill/>
        </p:spPr>
      </p:pic>
      <p:sp>
        <p:nvSpPr>
          <p:cNvPr id="21" name="Title 1">
            <a:extLst>
              <a:ext uri="{FF2B5EF4-FFF2-40B4-BE49-F238E27FC236}">
                <a16:creationId xmlns:a16="http://schemas.microsoft.com/office/drawing/2014/main" id="{891369AE-4681-6ECF-AF39-DA90B7B6F1CF}"/>
              </a:ext>
            </a:extLst>
          </p:cNvPr>
          <p:cNvSpPr>
            <a:spLocks noGrp="1"/>
          </p:cNvSpPr>
          <p:nvPr>
            <p:ph type="title"/>
          </p:nvPr>
        </p:nvSpPr>
        <p:spPr>
          <a:xfrm>
            <a:off x="900000" y="1224000"/>
            <a:ext cx="7380000" cy="396000"/>
          </a:xfrm>
        </p:spPr>
        <p:txBody>
          <a:bodyPr/>
          <a:lstStyle/>
          <a:p>
            <a:pPr algn="ctr"/>
            <a:r>
              <a:rPr lang="en-US" b="1" dirty="0" err="1"/>
              <a:t>Bygningsfredningens</a:t>
            </a:r>
            <a:r>
              <a:rPr lang="en-US" b="1" dirty="0"/>
              <a:t> </a:t>
            </a:r>
            <a:r>
              <a:rPr lang="en-US" b="1" dirty="0" err="1"/>
              <a:t>historie</a:t>
            </a:r>
            <a:endParaRPr lang="en-US" b="1" dirty="0"/>
          </a:p>
        </p:txBody>
      </p:sp>
      <p:sp>
        <p:nvSpPr>
          <p:cNvPr id="20" name="Slide Number Placeholder 4">
            <a:extLst>
              <a:ext uri="{FF2B5EF4-FFF2-40B4-BE49-F238E27FC236}">
                <a16:creationId xmlns:a16="http://schemas.microsoft.com/office/drawing/2014/main" id="{F8BE0127-51B1-0A4F-D83A-236B39BC81FC}"/>
              </a:ext>
            </a:extLst>
          </p:cNvPr>
          <p:cNvSpPr>
            <a:spLocks noGrp="1"/>
          </p:cNvSpPr>
          <p:nvPr>
            <p:ph type="sldNum" sz="quarter" idx="12"/>
          </p:nvPr>
        </p:nvSpPr>
        <p:spPr>
          <a:xfrm>
            <a:off x="6721450" y="6311384"/>
            <a:ext cx="2057400" cy="365125"/>
          </a:xfrm>
        </p:spPr>
        <p:txBody>
          <a:bodyPr/>
          <a:lstStyle/>
          <a:p>
            <a:pPr>
              <a:spcAft>
                <a:spcPts val="600"/>
              </a:spcAft>
            </a:pPr>
            <a:fld id="{B491044B-402C-4441-9D1D-2116226941EE}" type="slidenum">
              <a:rPr lang="da-DK" smtClean="0"/>
              <a:pPr>
                <a:spcAft>
                  <a:spcPts val="600"/>
                </a:spcAft>
              </a:pPr>
              <a:t>4</a:t>
            </a:fld>
            <a:endParaRPr lang="da-DK"/>
          </a:p>
        </p:txBody>
      </p:sp>
    </p:spTree>
    <p:extLst>
      <p:ext uri="{BB962C8B-B14F-4D97-AF65-F5344CB8AC3E}">
        <p14:creationId xmlns:p14="http://schemas.microsoft.com/office/powerpoint/2010/main" val="3702094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descr="Et billede, der indeholder græs, udendørs, træ, have&#10;&#10;Automatisk genereret beskrivelse">
            <a:extLst>
              <a:ext uri="{FF2B5EF4-FFF2-40B4-BE49-F238E27FC236}">
                <a16:creationId xmlns:a16="http://schemas.microsoft.com/office/drawing/2014/main" id="{FF6808BE-6983-4474-A9E1-A1D461D720E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666" b="666"/>
          <a:stretch>
            <a:fillRect/>
          </a:stretch>
        </p:blipFill>
        <p:spPr/>
      </p:pic>
      <p:sp>
        <p:nvSpPr>
          <p:cNvPr id="5" name="Rektangel 4">
            <a:extLst>
              <a:ext uri="{FF2B5EF4-FFF2-40B4-BE49-F238E27FC236}">
                <a16:creationId xmlns:a16="http://schemas.microsoft.com/office/drawing/2014/main" id="{4B3ED10B-5AE6-6006-B2EA-B142633078C2}"/>
              </a:ext>
            </a:extLst>
          </p:cNvPr>
          <p:cNvSpPr/>
          <p:nvPr/>
        </p:nvSpPr>
        <p:spPr>
          <a:xfrm>
            <a:off x="4391525" y="1829944"/>
            <a:ext cx="4367463" cy="4146783"/>
          </a:xfrm>
          <a:prstGeom prst="rect">
            <a:avLst/>
          </a:prstGeom>
          <a:solidFill>
            <a:schemeClr val="accent3">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E9A58701-B86D-E96D-3F4A-A66D38CF7C8A}"/>
              </a:ext>
            </a:extLst>
          </p:cNvPr>
          <p:cNvSpPr txBox="1"/>
          <p:nvPr/>
        </p:nvSpPr>
        <p:spPr>
          <a:xfrm>
            <a:off x="5242082" y="2298589"/>
            <a:ext cx="2526426" cy="396000"/>
          </a:xfrm>
          <a:prstGeom prst="rect">
            <a:avLst/>
          </a:prstGeom>
        </p:spPr>
        <p:txBody>
          <a:bodyPr vert="horz" lIns="0" tIns="0" rIns="0" bIns="0" rtlCol="0" anchor="b" anchorCtr="0">
            <a:normAutofit/>
          </a:bodyPr>
          <a:lstStyle/>
          <a:p>
            <a:pPr defTabSz="685783">
              <a:lnSpc>
                <a:spcPct val="90000"/>
              </a:lnSpc>
              <a:spcBef>
                <a:spcPct val="0"/>
              </a:spcBef>
              <a:spcAft>
                <a:spcPts val="600"/>
              </a:spcAft>
            </a:pPr>
            <a:r>
              <a:rPr lang="da-DK" sz="2800" b="1" kern="1200" dirty="0">
                <a:solidFill>
                  <a:schemeClr val="bg1"/>
                </a:solidFill>
                <a:latin typeface="+mj-lt"/>
                <a:ea typeface="+mj-ea"/>
                <a:cs typeface="+mj-cs"/>
              </a:rPr>
              <a:t>Udfordringer</a:t>
            </a:r>
          </a:p>
        </p:txBody>
      </p:sp>
      <p:sp>
        <p:nvSpPr>
          <p:cNvPr id="10" name="Subtitle 2">
            <a:extLst>
              <a:ext uri="{FF2B5EF4-FFF2-40B4-BE49-F238E27FC236}">
                <a16:creationId xmlns:a16="http://schemas.microsoft.com/office/drawing/2014/main" id="{C6781177-1A48-B0C5-8B6C-557F7BD9327A}"/>
              </a:ext>
            </a:extLst>
          </p:cNvPr>
          <p:cNvSpPr txBox="1">
            <a:spLocks/>
          </p:cNvSpPr>
          <p:nvPr/>
        </p:nvSpPr>
        <p:spPr>
          <a:xfrm>
            <a:off x="5242082" y="3224822"/>
            <a:ext cx="3436370" cy="2409185"/>
          </a:xfrm>
          <a:prstGeom prst="rect">
            <a:avLst/>
          </a:prstGeom>
          <a:noFill/>
        </p:spPr>
        <p:txBody>
          <a:bodyPr vert="horz" lIns="0" tIns="0" rIns="0" bIns="0" rtlCol="0">
            <a:normAutofit lnSpcReduction="10000"/>
          </a:bodyPr>
          <a:lstStyle>
            <a:lvl1pPr marL="0" indent="0" algn="l" defTabSz="685783" rtl="0" eaLnBrk="1" latinLnBrk="0" hangingPunct="1">
              <a:lnSpc>
                <a:spcPct val="100000"/>
              </a:lnSpc>
              <a:spcBef>
                <a:spcPts val="0"/>
              </a:spcBef>
              <a:buFont typeface="Arial" panose="020B0604020202020204" pitchFamily="34" charset="0"/>
              <a:buNone/>
              <a:defRPr sz="1400" kern="1200">
                <a:solidFill>
                  <a:schemeClr val="bg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lnSpc>
                <a:spcPct val="200000"/>
              </a:lnSpc>
              <a:buFont typeface="Arial" panose="020B0604020202020204" pitchFamily="34" charset="0"/>
              <a:buChar char="•"/>
            </a:pPr>
            <a:r>
              <a:rPr lang="da-DK" dirty="0"/>
              <a:t>Fordyrende rådgiverhonorar</a:t>
            </a:r>
          </a:p>
          <a:p>
            <a:pPr marL="285750" indent="-285750">
              <a:lnSpc>
                <a:spcPct val="200000"/>
              </a:lnSpc>
              <a:buFont typeface="Arial" panose="020B0604020202020204" pitchFamily="34" charset="0"/>
              <a:buChar char="•"/>
            </a:pPr>
            <a:r>
              <a:rPr lang="da-DK" dirty="0"/>
              <a:t>Ekstra tid</a:t>
            </a:r>
          </a:p>
          <a:p>
            <a:pPr marL="285750" indent="-285750">
              <a:lnSpc>
                <a:spcPct val="200000"/>
              </a:lnSpc>
              <a:buFont typeface="Arial" panose="020B0604020202020204" pitchFamily="34" charset="0"/>
              <a:buChar char="•"/>
            </a:pPr>
            <a:r>
              <a:rPr lang="da-DK" dirty="0"/>
              <a:t>Fordyrende løsninger, metoder og materialer</a:t>
            </a:r>
          </a:p>
          <a:p>
            <a:pPr marL="285750" indent="-285750">
              <a:lnSpc>
                <a:spcPct val="200000"/>
              </a:lnSpc>
              <a:buFont typeface="Arial" panose="020B0604020202020204" pitchFamily="34" charset="0"/>
              <a:buChar char="•"/>
            </a:pPr>
            <a:r>
              <a:rPr lang="da-DK" dirty="0"/>
              <a:t>Fordyrende forsikringer</a:t>
            </a:r>
          </a:p>
          <a:p>
            <a:pPr marL="285750" indent="-285750">
              <a:lnSpc>
                <a:spcPct val="200000"/>
              </a:lnSpc>
              <a:buFont typeface="Arial" panose="020B0604020202020204" pitchFamily="34" charset="0"/>
              <a:buChar char="•"/>
            </a:pPr>
            <a:r>
              <a:rPr lang="da-DK" dirty="0"/>
              <a:t>Høje varmeregninger</a:t>
            </a:r>
          </a:p>
        </p:txBody>
      </p:sp>
      <p:sp>
        <p:nvSpPr>
          <p:cNvPr id="12" name="Tekstfelt 11">
            <a:extLst>
              <a:ext uri="{FF2B5EF4-FFF2-40B4-BE49-F238E27FC236}">
                <a16:creationId xmlns:a16="http://schemas.microsoft.com/office/drawing/2014/main" id="{F8409605-2A8C-D58F-1717-E1AB3D9E127E}"/>
              </a:ext>
            </a:extLst>
          </p:cNvPr>
          <p:cNvSpPr txBox="1"/>
          <p:nvPr/>
        </p:nvSpPr>
        <p:spPr>
          <a:xfrm>
            <a:off x="5242082" y="2777273"/>
            <a:ext cx="3901917" cy="396000"/>
          </a:xfrm>
          <a:prstGeom prst="rect">
            <a:avLst/>
          </a:prstGeom>
        </p:spPr>
        <p:txBody>
          <a:bodyPr vert="horz" lIns="0" tIns="0" rIns="0" bIns="0" rtlCol="0" anchor="b" anchorCtr="0">
            <a:noAutofit/>
          </a:bodyPr>
          <a:lstStyle/>
          <a:p>
            <a:pPr defTabSz="685783">
              <a:lnSpc>
                <a:spcPct val="90000"/>
              </a:lnSpc>
              <a:spcBef>
                <a:spcPct val="0"/>
              </a:spcBef>
              <a:spcAft>
                <a:spcPts val="600"/>
              </a:spcAft>
            </a:pPr>
            <a:r>
              <a:rPr lang="da-DK" sz="1400" b="1" kern="1200" dirty="0">
                <a:solidFill>
                  <a:schemeClr val="bg1"/>
                </a:solidFill>
                <a:latin typeface="+mj-lt"/>
                <a:ea typeface="+mj-ea"/>
                <a:cs typeface="+mj-cs"/>
              </a:rPr>
              <a:t>Hvad koster det? Er det nu så dyrt?</a:t>
            </a:r>
          </a:p>
        </p:txBody>
      </p:sp>
      <p:sp>
        <p:nvSpPr>
          <p:cNvPr id="17" name="Terminalpunkt 16">
            <a:extLst>
              <a:ext uri="{FF2B5EF4-FFF2-40B4-BE49-F238E27FC236}">
                <a16:creationId xmlns:a16="http://schemas.microsoft.com/office/drawing/2014/main" id="{79543E6C-A614-8B4C-2055-976908808E21}"/>
              </a:ext>
            </a:extLst>
          </p:cNvPr>
          <p:cNvSpPr/>
          <p:nvPr/>
        </p:nvSpPr>
        <p:spPr>
          <a:xfrm>
            <a:off x="385012" y="1787246"/>
            <a:ext cx="3092115" cy="1022685"/>
          </a:xfrm>
          <a:prstGeom prst="flowChartTerminator">
            <a:avLst/>
          </a:prstGeom>
          <a:solidFill>
            <a:schemeClr val="accent3">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Tekstfelt 19">
            <a:extLst>
              <a:ext uri="{FF2B5EF4-FFF2-40B4-BE49-F238E27FC236}">
                <a16:creationId xmlns:a16="http://schemas.microsoft.com/office/drawing/2014/main" id="{2CCC53CC-1544-0AB9-741B-2FE3CE96B4A3}"/>
              </a:ext>
            </a:extLst>
          </p:cNvPr>
          <p:cNvSpPr txBox="1"/>
          <p:nvPr/>
        </p:nvSpPr>
        <p:spPr>
          <a:xfrm>
            <a:off x="603666" y="2343669"/>
            <a:ext cx="2654809" cy="396000"/>
          </a:xfrm>
          <a:prstGeom prst="rect">
            <a:avLst/>
          </a:prstGeom>
        </p:spPr>
        <p:txBody>
          <a:bodyPr vert="horz" lIns="0" tIns="0" rIns="0" bIns="0" rtlCol="0" anchor="b" anchorCtr="0">
            <a:noAutofit/>
          </a:bodyPr>
          <a:lstStyle/>
          <a:p>
            <a:pPr algn="ctr"/>
            <a:r>
              <a:rPr lang="da-DK" sz="1400" b="1" dirty="0">
                <a:solidFill>
                  <a:schemeClr val="bg1"/>
                </a:solidFill>
              </a:rPr>
              <a:t>4 x dyrere at drifte og vedligeholde ift. nyopført hus</a:t>
            </a:r>
            <a:br>
              <a:rPr lang="da-DK" sz="1400" b="1" dirty="0">
                <a:solidFill>
                  <a:schemeClr val="bg1"/>
                </a:solidFill>
              </a:rPr>
            </a:br>
            <a:endParaRPr lang="da-DK" sz="1400" b="1" dirty="0">
              <a:solidFill>
                <a:schemeClr val="bg1"/>
              </a:solidFill>
            </a:endParaRPr>
          </a:p>
        </p:txBody>
      </p:sp>
      <p:sp>
        <p:nvSpPr>
          <p:cNvPr id="21" name="Terminalpunkt 20">
            <a:extLst>
              <a:ext uri="{FF2B5EF4-FFF2-40B4-BE49-F238E27FC236}">
                <a16:creationId xmlns:a16="http://schemas.microsoft.com/office/drawing/2014/main" id="{1E0810E7-81CE-2731-F787-BE205CC12560}"/>
              </a:ext>
            </a:extLst>
          </p:cNvPr>
          <p:cNvSpPr/>
          <p:nvPr/>
        </p:nvSpPr>
        <p:spPr>
          <a:xfrm>
            <a:off x="385012" y="5349696"/>
            <a:ext cx="3092115" cy="1022685"/>
          </a:xfrm>
          <a:prstGeom prst="flowChartTerminator">
            <a:avLst/>
          </a:prstGeom>
          <a:solidFill>
            <a:schemeClr val="accent3">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Tekstfelt 21">
            <a:extLst>
              <a:ext uri="{FF2B5EF4-FFF2-40B4-BE49-F238E27FC236}">
                <a16:creationId xmlns:a16="http://schemas.microsoft.com/office/drawing/2014/main" id="{85A2496D-1F0F-EA0D-7901-076D54E4D879}"/>
              </a:ext>
            </a:extLst>
          </p:cNvPr>
          <p:cNvSpPr txBox="1"/>
          <p:nvPr/>
        </p:nvSpPr>
        <p:spPr>
          <a:xfrm>
            <a:off x="603664" y="6174381"/>
            <a:ext cx="2654809" cy="396000"/>
          </a:xfrm>
          <a:prstGeom prst="rect">
            <a:avLst/>
          </a:prstGeom>
        </p:spPr>
        <p:txBody>
          <a:bodyPr vert="horz" lIns="0" tIns="0" rIns="0" bIns="0" rtlCol="0" anchor="b" anchorCtr="0">
            <a:noAutofit/>
          </a:bodyPr>
          <a:lstStyle/>
          <a:p>
            <a:pPr algn="ctr"/>
            <a:r>
              <a:rPr lang="da-DK" sz="1400" b="1" dirty="0">
                <a:solidFill>
                  <a:schemeClr val="bg1"/>
                </a:solidFill>
              </a:rPr>
              <a:t>75% af ejerne udenfor Hovedstaden er pressede på vedligehold</a:t>
            </a:r>
            <a:endParaRPr lang="da-DK" sz="1400" dirty="0">
              <a:solidFill>
                <a:srgbClr val="7030A0"/>
              </a:solidFill>
            </a:endParaRPr>
          </a:p>
          <a:p>
            <a:pPr algn="ctr"/>
            <a:br>
              <a:rPr lang="da-DK" sz="1400" b="1" dirty="0">
                <a:solidFill>
                  <a:schemeClr val="bg1"/>
                </a:solidFill>
              </a:rPr>
            </a:br>
            <a:endParaRPr lang="da-DK" sz="1400" b="1" dirty="0">
              <a:solidFill>
                <a:schemeClr val="bg1"/>
              </a:solidFill>
            </a:endParaRPr>
          </a:p>
        </p:txBody>
      </p:sp>
    </p:spTree>
    <p:extLst>
      <p:ext uri="{BB962C8B-B14F-4D97-AF65-F5344CB8AC3E}">
        <p14:creationId xmlns:p14="http://schemas.microsoft.com/office/powerpoint/2010/main" val="4229586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Et billede, der indeholder udendørs, græs, bygning, hus&#10;&#10;Automatisk genereret beskrivelse">
            <a:extLst>
              <a:ext uri="{FF2B5EF4-FFF2-40B4-BE49-F238E27FC236}">
                <a16:creationId xmlns:a16="http://schemas.microsoft.com/office/drawing/2014/main" id="{55999554-21A7-28B0-861A-60DAE3F6F8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50" y="844430"/>
            <a:ext cx="9166250" cy="6874688"/>
          </a:xfrm>
          <a:prstGeom prst="rect">
            <a:avLst/>
          </a:prstGeom>
        </p:spPr>
      </p:pic>
      <p:sp>
        <p:nvSpPr>
          <p:cNvPr id="10" name="Rektangel 9">
            <a:extLst>
              <a:ext uri="{FF2B5EF4-FFF2-40B4-BE49-F238E27FC236}">
                <a16:creationId xmlns:a16="http://schemas.microsoft.com/office/drawing/2014/main" id="{8719F762-5241-482D-492B-B0FF84127244}"/>
              </a:ext>
            </a:extLst>
          </p:cNvPr>
          <p:cNvSpPr/>
          <p:nvPr/>
        </p:nvSpPr>
        <p:spPr>
          <a:xfrm>
            <a:off x="3366475" y="1492877"/>
            <a:ext cx="5212041" cy="4449762"/>
          </a:xfrm>
          <a:prstGeom prst="rect">
            <a:avLst/>
          </a:prstGeom>
          <a:solidFill>
            <a:schemeClr val="accent3">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Slide Number Placeholder 4">
            <a:extLst>
              <a:ext uri="{FF2B5EF4-FFF2-40B4-BE49-F238E27FC236}">
                <a16:creationId xmlns:a16="http://schemas.microsoft.com/office/drawing/2014/main" id="{2C6E4EBF-4088-511A-E3E2-4E2490668AF3}"/>
              </a:ext>
            </a:extLst>
          </p:cNvPr>
          <p:cNvSpPr>
            <a:spLocks noGrp="1"/>
          </p:cNvSpPr>
          <p:nvPr>
            <p:ph type="sldNum" sz="quarter" idx="12"/>
          </p:nvPr>
        </p:nvSpPr>
        <p:spPr>
          <a:xfrm>
            <a:off x="6721450" y="6311384"/>
            <a:ext cx="2057400" cy="365125"/>
          </a:xfrm>
        </p:spPr>
        <p:txBody>
          <a:bodyPr/>
          <a:lstStyle/>
          <a:p>
            <a:pPr>
              <a:spcAft>
                <a:spcPts val="600"/>
              </a:spcAft>
            </a:pPr>
            <a:fld id="{B491044B-402C-4441-9D1D-2116226941EE}" type="slidenum">
              <a:rPr lang="da-DK" smtClean="0"/>
              <a:pPr>
                <a:spcAft>
                  <a:spcPts val="600"/>
                </a:spcAft>
              </a:pPr>
              <a:t>41</a:t>
            </a:fld>
            <a:endParaRPr lang="da-DK"/>
          </a:p>
        </p:txBody>
      </p:sp>
      <p:sp>
        <p:nvSpPr>
          <p:cNvPr id="19" name="Slide Number Placeholder 4" hidden="1">
            <a:extLst>
              <a:ext uri="{FF2B5EF4-FFF2-40B4-BE49-F238E27FC236}">
                <a16:creationId xmlns:a16="http://schemas.microsoft.com/office/drawing/2014/main" id="{D4B8F049-809F-AF3B-CD07-EB41FD1BBB1A}"/>
              </a:ext>
            </a:extLst>
          </p:cNvPr>
          <p:cNvSpPr>
            <a:spLocks noGrp="1"/>
          </p:cNvSpPr>
          <p:nvPr>
            <p:ph type="sldNum" sz="quarter" idx="4294967295"/>
          </p:nvPr>
        </p:nvSpPr>
        <p:spPr>
          <a:xfrm>
            <a:off x="6721450" y="6311384"/>
            <a:ext cx="2057400" cy="365125"/>
          </a:xfrm>
        </p:spPr>
        <p:txBody>
          <a:bodyPr/>
          <a:lstStyle/>
          <a:p>
            <a:pPr>
              <a:spcAft>
                <a:spcPts val="600"/>
              </a:spcAft>
            </a:pPr>
            <a:fld id="{B491044B-402C-4441-9D1D-2116226941EE}" type="slidenum">
              <a:rPr lang="da-DK" smtClean="0"/>
              <a:pPr>
                <a:spcAft>
                  <a:spcPts val="600"/>
                </a:spcAft>
              </a:pPr>
              <a:t>41</a:t>
            </a:fld>
            <a:endParaRPr lang="da-DK"/>
          </a:p>
        </p:txBody>
      </p:sp>
      <p:sp>
        <p:nvSpPr>
          <p:cNvPr id="3" name="Subtitle 2">
            <a:extLst>
              <a:ext uri="{FF2B5EF4-FFF2-40B4-BE49-F238E27FC236}">
                <a16:creationId xmlns:a16="http://schemas.microsoft.com/office/drawing/2014/main" id="{6D687532-B9A0-664C-B2A1-3710361C21DF}"/>
              </a:ext>
            </a:extLst>
          </p:cNvPr>
          <p:cNvSpPr txBox="1">
            <a:spLocks/>
          </p:cNvSpPr>
          <p:nvPr/>
        </p:nvSpPr>
        <p:spPr>
          <a:xfrm>
            <a:off x="7389971" y="3407438"/>
            <a:ext cx="1007516" cy="1219200"/>
          </a:xfrm>
          <a:prstGeom prst="rect">
            <a:avLst/>
          </a:prstGeom>
        </p:spPr>
        <p:txBody>
          <a:bodyPr vert="horz" lIns="0" tIns="0" rIns="0" bIns="0" rtlCol="0">
            <a:no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1200" dirty="0">
                <a:solidFill>
                  <a:schemeClr val="bg1"/>
                </a:solidFill>
              </a:rPr>
              <a:t>Kr. 42.300</a:t>
            </a:r>
          </a:p>
        </p:txBody>
      </p:sp>
      <p:sp>
        <p:nvSpPr>
          <p:cNvPr id="6" name="Date Placeholder 3">
            <a:extLst>
              <a:ext uri="{FF2B5EF4-FFF2-40B4-BE49-F238E27FC236}">
                <a16:creationId xmlns:a16="http://schemas.microsoft.com/office/drawing/2014/main" id="{682A5A84-0823-86E4-56DD-CE5606D4DDA5}"/>
              </a:ext>
            </a:extLst>
          </p:cNvPr>
          <p:cNvSpPr>
            <a:spLocks noGrp="1"/>
          </p:cNvSpPr>
          <p:nvPr>
            <p:ph type="dt" sz="half" idx="10"/>
          </p:nvPr>
        </p:nvSpPr>
        <p:spPr>
          <a:xfrm>
            <a:off x="900000" y="6311385"/>
            <a:ext cx="2057400" cy="365125"/>
          </a:xfrm>
        </p:spPr>
        <p:txBody>
          <a:bodyPr/>
          <a:lstStyle/>
          <a:p>
            <a:pPr>
              <a:spcAft>
                <a:spcPts val="600"/>
              </a:spcAft>
            </a:pPr>
            <a:r>
              <a:rPr lang="da-DK" dirty="0"/>
              <a:t>5. Marts 2024</a:t>
            </a:r>
          </a:p>
        </p:txBody>
      </p:sp>
      <p:sp>
        <p:nvSpPr>
          <p:cNvPr id="7" name="Subtitle 2">
            <a:extLst>
              <a:ext uri="{FF2B5EF4-FFF2-40B4-BE49-F238E27FC236}">
                <a16:creationId xmlns:a16="http://schemas.microsoft.com/office/drawing/2014/main" id="{985A2E77-0192-3FA2-A5D1-E7CDE727565E}"/>
              </a:ext>
            </a:extLst>
          </p:cNvPr>
          <p:cNvSpPr txBox="1">
            <a:spLocks/>
          </p:cNvSpPr>
          <p:nvPr/>
        </p:nvSpPr>
        <p:spPr>
          <a:xfrm>
            <a:off x="3848819" y="3366908"/>
            <a:ext cx="3123114" cy="396000"/>
          </a:xfrm>
          <a:prstGeom prst="rect">
            <a:avLst/>
          </a:prstGeom>
        </p:spPr>
        <p:txBody>
          <a:bodyPr vert="horz" lIns="0" tIns="0" rIns="0" bIns="0" rtlCol="0">
            <a:norm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sz="1200" dirty="0">
                <a:solidFill>
                  <a:schemeClr val="bg1"/>
                </a:solidFill>
              </a:rPr>
              <a:t>Stort barokvindue, begge sider, pr. stk. </a:t>
            </a:r>
          </a:p>
        </p:txBody>
      </p:sp>
      <p:sp>
        <p:nvSpPr>
          <p:cNvPr id="12" name="Subtitle 2">
            <a:extLst>
              <a:ext uri="{FF2B5EF4-FFF2-40B4-BE49-F238E27FC236}">
                <a16:creationId xmlns:a16="http://schemas.microsoft.com/office/drawing/2014/main" id="{0AB0F817-C960-E7D3-37B1-BF606F235995}"/>
              </a:ext>
            </a:extLst>
          </p:cNvPr>
          <p:cNvSpPr txBox="1">
            <a:spLocks/>
          </p:cNvSpPr>
          <p:nvPr/>
        </p:nvSpPr>
        <p:spPr>
          <a:xfrm>
            <a:off x="3859346" y="4487989"/>
            <a:ext cx="3123114" cy="570280"/>
          </a:xfrm>
          <a:prstGeom prst="rect">
            <a:avLst/>
          </a:prstGeom>
        </p:spPr>
        <p:txBody>
          <a:bodyPr vert="horz" lIns="0" tIns="0" rIns="0" bIns="0" rtlCol="0">
            <a:norm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sz="1200" kern="1200" dirty="0">
                <a:solidFill>
                  <a:schemeClr val="bg1"/>
                </a:solidFill>
                <a:latin typeface="+mn-lt"/>
                <a:ea typeface="+mn-ea"/>
                <a:cs typeface="+mn-cs"/>
              </a:rPr>
              <a:t>Lille 2-fags </a:t>
            </a:r>
            <a:r>
              <a:rPr lang="da-DK" sz="1200" kern="1200" dirty="0" err="1">
                <a:solidFill>
                  <a:schemeClr val="bg1"/>
                </a:solidFill>
                <a:latin typeface="+mn-lt"/>
                <a:ea typeface="+mn-ea"/>
                <a:cs typeface="+mn-cs"/>
              </a:rPr>
              <a:t>sprosset</a:t>
            </a:r>
            <a:r>
              <a:rPr lang="da-DK" sz="1200" kern="1200" dirty="0">
                <a:solidFill>
                  <a:schemeClr val="bg1"/>
                </a:solidFill>
                <a:latin typeface="+mn-lt"/>
                <a:ea typeface="+mn-ea"/>
                <a:cs typeface="+mn-cs"/>
              </a:rPr>
              <a:t> vindue, udvendigt malet, pr. stk.</a:t>
            </a:r>
          </a:p>
        </p:txBody>
      </p:sp>
      <p:sp>
        <p:nvSpPr>
          <p:cNvPr id="14" name="Subtitle 2">
            <a:extLst>
              <a:ext uri="{FF2B5EF4-FFF2-40B4-BE49-F238E27FC236}">
                <a16:creationId xmlns:a16="http://schemas.microsoft.com/office/drawing/2014/main" id="{4B804249-04DA-7ECC-A243-9B975970CB32}"/>
              </a:ext>
            </a:extLst>
          </p:cNvPr>
          <p:cNvSpPr txBox="1">
            <a:spLocks/>
          </p:cNvSpPr>
          <p:nvPr/>
        </p:nvSpPr>
        <p:spPr>
          <a:xfrm>
            <a:off x="7376720" y="3955426"/>
            <a:ext cx="1007516" cy="396000"/>
          </a:xfrm>
          <a:prstGeom prst="rect">
            <a:avLst/>
          </a:prstGeom>
        </p:spPr>
        <p:txBody>
          <a:bodyPr vert="horz" lIns="0" tIns="0" rIns="0" bIns="0" rtlCol="0">
            <a:no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1200" dirty="0">
                <a:solidFill>
                  <a:schemeClr val="bg1"/>
                </a:solidFill>
              </a:rPr>
              <a:t>Kr. 27.720</a:t>
            </a:r>
          </a:p>
        </p:txBody>
      </p:sp>
      <p:sp>
        <p:nvSpPr>
          <p:cNvPr id="15" name="Subtitle 2">
            <a:extLst>
              <a:ext uri="{FF2B5EF4-FFF2-40B4-BE49-F238E27FC236}">
                <a16:creationId xmlns:a16="http://schemas.microsoft.com/office/drawing/2014/main" id="{67CB880B-1446-C5C5-CEF3-F16E044248B9}"/>
              </a:ext>
            </a:extLst>
          </p:cNvPr>
          <p:cNvSpPr txBox="1">
            <a:spLocks/>
          </p:cNvSpPr>
          <p:nvPr/>
        </p:nvSpPr>
        <p:spPr>
          <a:xfrm>
            <a:off x="7376720" y="4502590"/>
            <a:ext cx="1007516" cy="396000"/>
          </a:xfrm>
          <a:prstGeom prst="rect">
            <a:avLst/>
          </a:prstGeom>
        </p:spPr>
        <p:txBody>
          <a:bodyPr vert="horz" lIns="0" tIns="0" rIns="0" bIns="0" rtlCol="0">
            <a:no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1200" dirty="0">
                <a:solidFill>
                  <a:schemeClr val="bg1"/>
                </a:solidFill>
              </a:rPr>
              <a:t>Kr. 18.920</a:t>
            </a:r>
          </a:p>
        </p:txBody>
      </p:sp>
      <p:sp>
        <p:nvSpPr>
          <p:cNvPr id="20" name="Tekstfelt 19">
            <a:extLst>
              <a:ext uri="{FF2B5EF4-FFF2-40B4-BE49-F238E27FC236}">
                <a16:creationId xmlns:a16="http://schemas.microsoft.com/office/drawing/2014/main" id="{5D053717-CACC-F519-C593-62946F508C20}"/>
              </a:ext>
            </a:extLst>
          </p:cNvPr>
          <p:cNvSpPr txBox="1"/>
          <p:nvPr/>
        </p:nvSpPr>
        <p:spPr>
          <a:xfrm>
            <a:off x="3828872" y="2877476"/>
            <a:ext cx="3864505" cy="396000"/>
          </a:xfrm>
          <a:prstGeom prst="rect">
            <a:avLst/>
          </a:prstGeom>
        </p:spPr>
        <p:txBody>
          <a:bodyPr vert="horz" lIns="0" tIns="0" rIns="0" bIns="0" rtlCol="0" anchor="b" anchorCtr="0">
            <a:noAutofit/>
          </a:bodyPr>
          <a:lstStyle/>
          <a:p>
            <a:pPr defTabSz="685783">
              <a:lnSpc>
                <a:spcPct val="90000"/>
              </a:lnSpc>
              <a:spcBef>
                <a:spcPct val="0"/>
              </a:spcBef>
              <a:spcAft>
                <a:spcPts val="600"/>
              </a:spcAft>
            </a:pPr>
            <a:r>
              <a:rPr lang="da-DK" sz="2000" b="1" kern="1200" dirty="0">
                <a:solidFill>
                  <a:schemeClr val="bg1"/>
                </a:solidFill>
                <a:latin typeface="+mj-lt"/>
                <a:ea typeface="+mj-ea"/>
                <a:cs typeface="+mj-cs"/>
              </a:rPr>
              <a:t>Vinduer </a:t>
            </a:r>
          </a:p>
          <a:p>
            <a:pPr defTabSz="685783">
              <a:lnSpc>
                <a:spcPct val="90000"/>
              </a:lnSpc>
              <a:spcBef>
                <a:spcPct val="0"/>
              </a:spcBef>
              <a:spcAft>
                <a:spcPts val="600"/>
              </a:spcAft>
            </a:pPr>
            <a:endParaRPr lang="da-DK" sz="2000" b="1" kern="1200" dirty="0">
              <a:solidFill>
                <a:schemeClr val="bg1"/>
              </a:solidFill>
              <a:latin typeface="+mj-lt"/>
              <a:ea typeface="+mj-ea"/>
              <a:cs typeface="+mj-cs"/>
            </a:endParaRPr>
          </a:p>
          <a:p>
            <a:pPr defTabSz="685783">
              <a:lnSpc>
                <a:spcPct val="90000"/>
              </a:lnSpc>
              <a:spcBef>
                <a:spcPct val="0"/>
              </a:spcBef>
              <a:spcAft>
                <a:spcPts val="600"/>
              </a:spcAft>
            </a:pPr>
            <a:r>
              <a:rPr lang="da-DK" sz="1400" b="1" kern="1200" dirty="0">
                <a:solidFill>
                  <a:schemeClr val="bg1"/>
                </a:solidFill>
                <a:latin typeface="+mj-lt"/>
                <a:ea typeface="+mj-ea"/>
                <a:cs typeface="+mj-cs"/>
              </a:rPr>
              <a:t>Roskilde Klosters </a:t>
            </a:r>
            <a:r>
              <a:rPr lang="da-DK" sz="1400" b="1" kern="1200" dirty="0" err="1">
                <a:solidFill>
                  <a:schemeClr val="bg1"/>
                </a:solidFill>
                <a:latin typeface="+mj-lt"/>
                <a:ea typeface="+mj-ea"/>
                <a:cs typeface="+mj-cs"/>
              </a:rPr>
              <a:t>midterfløj</a:t>
            </a:r>
            <a:r>
              <a:rPr lang="da-DK" sz="1400" b="1" kern="1200" dirty="0">
                <a:solidFill>
                  <a:schemeClr val="bg1"/>
                </a:solidFill>
                <a:latin typeface="+mj-lt"/>
                <a:ea typeface="+mj-ea"/>
                <a:cs typeface="+mj-cs"/>
              </a:rPr>
              <a:t>. </a:t>
            </a:r>
            <a:r>
              <a:rPr lang="da-DK" sz="1400" b="1" kern="1200" dirty="0" err="1">
                <a:solidFill>
                  <a:schemeClr val="bg1"/>
                </a:solidFill>
                <a:latin typeface="+mn-lt"/>
                <a:ea typeface="+mn-ea"/>
                <a:cs typeface="+mn-cs"/>
              </a:rPr>
              <a:t>Udlusning</a:t>
            </a:r>
            <a:r>
              <a:rPr lang="da-DK" sz="1400" b="1" kern="1200" dirty="0">
                <a:solidFill>
                  <a:schemeClr val="bg1"/>
                </a:solidFill>
                <a:latin typeface="+mn-lt"/>
                <a:ea typeface="+mn-ea"/>
                <a:cs typeface="+mn-cs"/>
              </a:rPr>
              <a:t>, kitning og maling, inkl. moms.</a:t>
            </a:r>
          </a:p>
          <a:p>
            <a:pPr defTabSz="685783">
              <a:lnSpc>
                <a:spcPct val="90000"/>
              </a:lnSpc>
              <a:spcBef>
                <a:spcPct val="0"/>
              </a:spcBef>
              <a:spcAft>
                <a:spcPts val="600"/>
              </a:spcAft>
            </a:pPr>
            <a:endParaRPr lang="da-DK" sz="1400" b="1" kern="1200" dirty="0">
              <a:solidFill>
                <a:schemeClr val="bg1"/>
              </a:solidFill>
              <a:latin typeface="+mj-lt"/>
              <a:ea typeface="+mj-ea"/>
              <a:cs typeface="+mj-cs"/>
            </a:endParaRPr>
          </a:p>
        </p:txBody>
      </p:sp>
      <p:sp>
        <p:nvSpPr>
          <p:cNvPr id="22" name="Subtitle 2">
            <a:extLst>
              <a:ext uri="{FF2B5EF4-FFF2-40B4-BE49-F238E27FC236}">
                <a16:creationId xmlns:a16="http://schemas.microsoft.com/office/drawing/2014/main" id="{0E66D5F0-D9E9-9EE0-473E-F0738EC0455F}"/>
              </a:ext>
            </a:extLst>
          </p:cNvPr>
          <p:cNvSpPr txBox="1">
            <a:spLocks/>
          </p:cNvSpPr>
          <p:nvPr/>
        </p:nvSpPr>
        <p:spPr>
          <a:xfrm>
            <a:off x="3848819" y="2936488"/>
            <a:ext cx="4286349" cy="396000"/>
          </a:xfrm>
          <a:prstGeom prst="rect">
            <a:avLst/>
          </a:prstGeom>
        </p:spPr>
        <p:txBody>
          <a:bodyPr vert="horz" lIns="0" tIns="0" rIns="0" bIns="0" rtlCol="0">
            <a:norm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a-DK" sz="1600" b="1" dirty="0">
              <a:solidFill>
                <a:schemeClr val="bg1"/>
              </a:solidFill>
            </a:endParaRPr>
          </a:p>
        </p:txBody>
      </p:sp>
      <p:sp>
        <p:nvSpPr>
          <p:cNvPr id="2" name="Subtitle 2">
            <a:extLst>
              <a:ext uri="{FF2B5EF4-FFF2-40B4-BE49-F238E27FC236}">
                <a16:creationId xmlns:a16="http://schemas.microsoft.com/office/drawing/2014/main" id="{A237A2C2-653E-C31E-F629-D1B4C37E1D4F}"/>
              </a:ext>
            </a:extLst>
          </p:cNvPr>
          <p:cNvSpPr txBox="1">
            <a:spLocks/>
          </p:cNvSpPr>
          <p:nvPr/>
        </p:nvSpPr>
        <p:spPr>
          <a:xfrm>
            <a:off x="3828872" y="3940825"/>
            <a:ext cx="3123114" cy="396000"/>
          </a:xfrm>
          <a:prstGeom prst="rect">
            <a:avLst/>
          </a:prstGeom>
        </p:spPr>
        <p:txBody>
          <a:bodyPr vert="horz" lIns="0" tIns="0" rIns="0" bIns="0" rtlCol="0">
            <a:norm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sz="1200" dirty="0">
                <a:solidFill>
                  <a:schemeClr val="bg1"/>
                </a:solidFill>
              </a:rPr>
              <a:t>Stort barokvindue, udvendigt malet, pr. stk. </a:t>
            </a:r>
          </a:p>
        </p:txBody>
      </p:sp>
      <p:sp>
        <p:nvSpPr>
          <p:cNvPr id="4" name="Subtitle 2">
            <a:extLst>
              <a:ext uri="{FF2B5EF4-FFF2-40B4-BE49-F238E27FC236}">
                <a16:creationId xmlns:a16="http://schemas.microsoft.com/office/drawing/2014/main" id="{3BAF32FE-6E0D-1DBA-C379-E373EA38082B}"/>
              </a:ext>
            </a:extLst>
          </p:cNvPr>
          <p:cNvSpPr txBox="1">
            <a:spLocks/>
          </p:cNvSpPr>
          <p:nvPr/>
        </p:nvSpPr>
        <p:spPr>
          <a:xfrm>
            <a:off x="3848818" y="5192829"/>
            <a:ext cx="4286349" cy="396000"/>
          </a:xfrm>
          <a:prstGeom prst="rect">
            <a:avLst/>
          </a:prstGeom>
        </p:spPr>
        <p:txBody>
          <a:bodyPr vert="horz" lIns="0" tIns="0" rIns="0" bIns="0" rtlCol="0">
            <a:normAutofit lnSpcReduction="10000"/>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1000" b="1" dirty="0">
                <a:solidFill>
                  <a:schemeClr val="bg1"/>
                </a:solidFill>
              </a:rPr>
              <a:t>*Ingen byggestyringsudgifter.</a:t>
            </a:r>
          </a:p>
          <a:p>
            <a:r>
              <a:rPr lang="da-DK" sz="1000" b="1" dirty="0">
                <a:solidFill>
                  <a:schemeClr val="bg1"/>
                </a:solidFill>
              </a:rPr>
              <a:t>Klosteret har i alt 350 vinduer</a:t>
            </a:r>
          </a:p>
        </p:txBody>
      </p:sp>
    </p:spTree>
    <p:extLst>
      <p:ext uri="{BB962C8B-B14F-4D97-AF65-F5344CB8AC3E}">
        <p14:creationId xmlns:p14="http://schemas.microsoft.com/office/powerpoint/2010/main" val="17417598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lede 22" descr="Et billede, der indeholder bygning, udendørs, tag, vindue&#10;&#10;Automatisk genereret beskrivelse">
            <a:extLst>
              <a:ext uri="{FF2B5EF4-FFF2-40B4-BE49-F238E27FC236}">
                <a16:creationId xmlns:a16="http://schemas.microsoft.com/office/drawing/2014/main" id="{1EED52B2-12C3-F660-5A54-48FBE4152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5439"/>
            <a:ext cx="9144000" cy="6159500"/>
          </a:xfrm>
          <a:prstGeom prst="rect">
            <a:avLst/>
          </a:prstGeom>
        </p:spPr>
      </p:pic>
      <p:sp>
        <p:nvSpPr>
          <p:cNvPr id="30" name="Rektangel 29">
            <a:extLst>
              <a:ext uri="{FF2B5EF4-FFF2-40B4-BE49-F238E27FC236}">
                <a16:creationId xmlns:a16="http://schemas.microsoft.com/office/drawing/2014/main" id="{AD1DD605-491E-059B-BFE3-EE9EA14C34A4}"/>
              </a:ext>
            </a:extLst>
          </p:cNvPr>
          <p:cNvSpPr/>
          <p:nvPr/>
        </p:nvSpPr>
        <p:spPr>
          <a:xfrm>
            <a:off x="900000" y="1582799"/>
            <a:ext cx="5035684" cy="4449762"/>
          </a:xfrm>
          <a:prstGeom prst="rect">
            <a:avLst/>
          </a:prstGeom>
          <a:solidFill>
            <a:schemeClr val="accent3">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Slide Number Placeholder 4">
            <a:extLst>
              <a:ext uri="{FF2B5EF4-FFF2-40B4-BE49-F238E27FC236}">
                <a16:creationId xmlns:a16="http://schemas.microsoft.com/office/drawing/2014/main" id="{2C6E4EBF-4088-511A-E3E2-4E2490668AF3}"/>
              </a:ext>
            </a:extLst>
          </p:cNvPr>
          <p:cNvSpPr>
            <a:spLocks noGrp="1"/>
          </p:cNvSpPr>
          <p:nvPr>
            <p:ph type="sldNum" sz="quarter" idx="12"/>
          </p:nvPr>
        </p:nvSpPr>
        <p:spPr>
          <a:xfrm>
            <a:off x="6721450" y="6311384"/>
            <a:ext cx="2057400" cy="365125"/>
          </a:xfrm>
        </p:spPr>
        <p:txBody>
          <a:bodyPr/>
          <a:lstStyle/>
          <a:p>
            <a:pPr>
              <a:spcAft>
                <a:spcPts val="600"/>
              </a:spcAft>
            </a:pPr>
            <a:fld id="{B491044B-402C-4441-9D1D-2116226941EE}" type="slidenum">
              <a:rPr lang="da-DK" smtClean="0"/>
              <a:pPr>
                <a:spcAft>
                  <a:spcPts val="600"/>
                </a:spcAft>
              </a:pPr>
              <a:t>42</a:t>
            </a:fld>
            <a:endParaRPr lang="da-DK"/>
          </a:p>
        </p:txBody>
      </p:sp>
      <p:sp>
        <p:nvSpPr>
          <p:cNvPr id="19" name="Slide Number Placeholder 4" hidden="1">
            <a:extLst>
              <a:ext uri="{FF2B5EF4-FFF2-40B4-BE49-F238E27FC236}">
                <a16:creationId xmlns:a16="http://schemas.microsoft.com/office/drawing/2014/main" id="{D4B8F049-809F-AF3B-CD07-EB41FD1BBB1A}"/>
              </a:ext>
            </a:extLst>
          </p:cNvPr>
          <p:cNvSpPr>
            <a:spLocks noGrp="1"/>
          </p:cNvSpPr>
          <p:nvPr>
            <p:ph type="sldNum" sz="quarter" idx="4294967295"/>
          </p:nvPr>
        </p:nvSpPr>
        <p:spPr>
          <a:xfrm>
            <a:off x="6721450" y="6311384"/>
            <a:ext cx="2057400" cy="365125"/>
          </a:xfrm>
        </p:spPr>
        <p:txBody>
          <a:bodyPr/>
          <a:lstStyle/>
          <a:p>
            <a:pPr>
              <a:spcAft>
                <a:spcPts val="600"/>
              </a:spcAft>
            </a:pPr>
            <a:fld id="{B491044B-402C-4441-9D1D-2116226941EE}" type="slidenum">
              <a:rPr lang="da-DK" smtClean="0"/>
              <a:pPr>
                <a:spcAft>
                  <a:spcPts val="600"/>
                </a:spcAft>
              </a:pPr>
              <a:t>42</a:t>
            </a:fld>
            <a:endParaRPr lang="da-DK"/>
          </a:p>
        </p:txBody>
      </p:sp>
      <p:sp>
        <p:nvSpPr>
          <p:cNvPr id="6" name="Date Placeholder 3">
            <a:extLst>
              <a:ext uri="{FF2B5EF4-FFF2-40B4-BE49-F238E27FC236}">
                <a16:creationId xmlns:a16="http://schemas.microsoft.com/office/drawing/2014/main" id="{682A5A84-0823-86E4-56DD-CE5606D4DDA5}"/>
              </a:ext>
            </a:extLst>
          </p:cNvPr>
          <p:cNvSpPr>
            <a:spLocks noGrp="1"/>
          </p:cNvSpPr>
          <p:nvPr>
            <p:ph type="dt" sz="half" idx="10"/>
          </p:nvPr>
        </p:nvSpPr>
        <p:spPr>
          <a:xfrm>
            <a:off x="900000" y="6311385"/>
            <a:ext cx="2057400" cy="365125"/>
          </a:xfrm>
        </p:spPr>
        <p:txBody>
          <a:bodyPr/>
          <a:lstStyle/>
          <a:p>
            <a:pPr>
              <a:spcAft>
                <a:spcPts val="600"/>
              </a:spcAft>
            </a:pPr>
            <a:r>
              <a:rPr lang="da-DK" dirty="0"/>
              <a:t>5. Marts 2024</a:t>
            </a:r>
          </a:p>
        </p:txBody>
      </p:sp>
      <p:sp>
        <p:nvSpPr>
          <p:cNvPr id="22" name="Subtitle 2">
            <a:extLst>
              <a:ext uri="{FF2B5EF4-FFF2-40B4-BE49-F238E27FC236}">
                <a16:creationId xmlns:a16="http://schemas.microsoft.com/office/drawing/2014/main" id="{0E66D5F0-D9E9-9EE0-473E-F0738EC0455F}"/>
              </a:ext>
            </a:extLst>
          </p:cNvPr>
          <p:cNvSpPr txBox="1">
            <a:spLocks/>
          </p:cNvSpPr>
          <p:nvPr/>
        </p:nvSpPr>
        <p:spPr>
          <a:xfrm>
            <a:off x="1382345" y="2635696"/>
            <a:ext cx="4286349" cy="396000"/>
          </a:xfrm>
          <a:prstGeom prst="rect">
            <a:avLst/>
          </a:prstGeom>
        </p:spPr>
        <p:txBody>
          <a:bodyPr vert="horz" lIns="0" tIns="0" rIns="0" bIns="0" rtlCol="0">
            <a:norm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a-DK" sz="1600" b="1" dirty="0">
              <a:solidFill>
                <a:schemeClr val="bg1"/>
              </a:solidFill>
            </a:endParaRPr>
          </a:p>
        </p:txBody>
      </p:sp>
      <p:sp>
        <p:nvSpPr>
          <p:cNvPr id="5" name="Subtitle 2">
            <a:extLst>
              <a:ext uri="{FF2B5EF4-FFF2-40B4-BE49-F238E27FC236}">
                <a16:creationId xmlns:a16="http://schemas.microsoft.com/office/drawing/2014/main" id="{13BC479D-1F07-47DF-A457-0A148D93287F}"/>
              </a:ext>
            </a:extLst>
          </p:cNvPr>
          <p:cNvSpPr>
            <a:spLocks noGrp="1"/>
          </p:cNvSpPr>
          <p:nvPr>
            <p:ph idx="1"/>
          </p:nvPr>
        </p:nvSpPr>
        <p:spPr>
          <a:xfrm>
            <a:off x="1402292" y="3001205"/>
            <a:ext cx="4286349" cy="396000"/>
          </a:xfrm>
        </p:spPr>
        <p:txBody>
          <a:bodyPr vert="horz" lIns="0" tIns="0" rIns="0" bIns="0" rtlCol="0">
            <a:normAutofit/>
          </a:bodyPr>
          <a:lstStyle/>
          <a:p>
            <a:r>
              <a:rPr lang="da-DK" b="1" dirty="0" err="1">
                <a:solidFill>
                  <a:schemeClr val="bg1"/>
                </a:solidFill>
              </a:rPr>
              <a:t>Nyfremstilling</a:t>
            </a:r>
            <a:r>
              <a:rPr lang="da-DK" b="1" dirty="0">
                <a:solidFill>
                  <a:schemeClr val="bg1"/>
                </a:solidFill>
              </a:rPr>
              <a:t> af 2-fagsvinduer</a:t>
            </a:r>
            <a:r>
              <a:rPr lang="da-DK" sz="1400" b="1" kern="1200" dirty="0">
                <a:solidFill>
                  <a:schemeClr val="bg1"/>
                </a:solidFill>
                <a:latin typeface="+mn-lt"/>
                <a:ea typeface="+mn-ea"/>
                <a:cs typeface="+mn-cs"/>
              </a:rPr>
              <a:t>, inkl. moms.</a:t>
            </a:r>
          </a:p>
          <a:p>
            <a:endParaRPr lang="da-DK" b="1" kern="1200" dirty="0">
              <a:solidFill>
                <a:schemeClr val="bg1"/>
              </a:solidFill>
              <a:latin typeface="+mn-lt"/>
              <a:ea typeface="+mn-ea"/>
              <a:cs typeface="+mn-cs"/>
            </a:endParaRPr>
          </a:p>
        </p:txBody>
      </p:sp>
      <p:sp>
        <p:nvSpPr>
          <p:cNvPr id="8" name="Subtitle 2">
            <a:extLst>
              <a:ext uri="{FF2B5EF4-FFF2-40B4-BE49-F238E27FC236}">
                <a16:creationId xmlns:a16="http://schemas.microsoft.com/office/drawing/2014/main" id="{26BD48A6-AF8A-898C-B600-39E0F4ED1281}"/>
              </a:ext>
            </a:extLst>
          </p:cNvPr>
          <p:cNvSpPr txBox="1">
            <a:spLocks/>
          </p:cNvSpPr>
          <p:nvPr/>
        </p:nvSpPr>
        <p:spPr>
          <a:xfrm>
            <a:off x="4724012" y="3816084"/>
            <a:ext cx="1007516" cy="1219200"/>
          </a:xfrm>
          <a:prstGeom prst="rect">
            <a:avLst/>
          </a:prstGeom>
        </p:spPr>
        <p:txBody>
          <a:bodyPr vert="horz" lIns="0" tIns="0" rIns="0" bIns="0" rtlCol="0">
            <a:no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1200" dirty="0">
                <a:solidFill>
                  <a:schemeClr val="bg1"/>
                </a:solidFill>
              </a:rPr>
              <a:t>Kr. 23.500</a:t>
            </a:r>
          </a:p>
          <a:p>
            <a:endParaRPr lang="da-DK" sz="1200" dirty="0">
              <a:solidFill>
                <a:schemeClr val="bg1"/>
              </a:solidFill>
            </a:endParaRPr>
          </a:p>
        </p:txBody>
      </p:sp>
      <p:sp>
        <p:nvSpPr>
          <p:cNvPr id="9" name="Subtitle 2">
            <a:extLst>
              <a:ext uri="{FF2B5EF4-FFF2-40B4-BE49-F238E27FC236}">
                <a16:creationId xmlns:a16="http://schemas.microsoft.com/office/drawing/2014/main" id="{4623CA00-7D33-813D-A591-98438EA21A02}"/>
              </a:ext>
            </a:extLst>
          </p:cNvPr>
          <p:cNvSpPr txBox="1">
            <a:spLocks/>
          </p:cNvSpPr>
          <p:nvPr/>
        </p:nvSpPr>
        <p:spPr>
          <a:xfrm>
            <a:off x="1402292" y="3790155"/>
            <a:ext cx="3123114" cy="396000"/>
          </a:xfrm>
          <a:prstGeom prst="rect">
            <a:avLst/>
          </a:prstGeom>
        </p:spPr>
        <p:txBody>
          <a:bodyPr vert="horz" lIns="0" tIns="0" rIns="0" bIns="0" rtlCol="0">
            <a:norm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sz="1200" dirty="0">
                <a:solidFill>
                  <a:schemeClr val="bg1"/>
                </a:solidFill>
              </a:rPr>
              <a:t>Snedkerfremstillet 2-fags vindue med forsatsvindue</a:t>
            </a:r>
          </a:p>
        </p:txBody>
      </p:sp>
      <p:sp>
        <p:nvSpPr>
          <p:cNvPr id="10" name="Subtitle 2">
            <a:extLst>
              <a:ext uri="{FF2B5EF4-FFF2-40B4-BE49-F238E27FC236}">
                <a16:creationId xmlns:a16="http://schemas.microsoft.com/office/drawing/2014/main" id="{0F01563E-9A34-A23C-8FC2-965CFBB7F453}"/>
              </a:ext>
            </a:extLst>
          </p:cNvPr>
          <p:cNvSpPr txBox="1">
            <a:spLocks/>
          </p:cNvSpPr>
          <p:nvPr/>
        </p:nvSpPr>
        <p:spPr>
          <a:xfrm>
            <a:off x="1412819" y="4366535"/>
            <a:ext cx="3123114" cy="570280"/>
          </a:xfrm>
          <a:prstGeom prst="rect">
            <a:avLst/>
          </a:prstGeom>
        </p:spPr>
        <p:txBody>
          <a:bodyPr vert="horz" lIns="0" tIns="0" rIns="0" bIns="0" rtlCol="0">
            <a:norm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sz="1200" dirty="0">
                <a:solidFill>
                  <a:schemeClr val="bg1"/>
                </a:solidFill>
              </a:rPr>
              <a:t>Fabriksfremstillet, koblet, med hjørnebånd og trukket glas</a:t>
            </a:r>
          </a:p>
        </p:txBody>
      </p:sp>
      <p:sp>
        <p:nvSpPr>
          <p:cNvPr id="11" name="Subtitle 2">
            <a:extLst>
              <a:ext uri="{FF2B5EF4-FFF2-40B4-BE49-F238E27FC236}">
                <a16:creationId xmlns:a16="http://schemas.microsoft.com/office/drawing/2014/main" id="{CF2B2E98-C8B8-F558-0FA9-5DE87907E4F0}"/>
              </a:ext>
            </a:extLst>
          </p:cNvPr>
          <p:cNvSpPr txBox="1">
            <a:spLocks/>
          </p:cNvSpPr>
          <p:nvPr/>
        </p:nvSpPr>
        <p:spPr>
          <a:xfrm>
            <a:off x="1402292" y="4913151"/>
            <a:ext cx="3123114" cy="570281"/>
          </a:xfrm>
          <a:prstGeom prst="rect">
            <a:avLst/>
          </a:prstGeom>
        </p:spPr>
        <p:txBody>
          <a:bodyPr vert="horz" lIns="0" tIns="0" rIns="0" bIns="0" rtlCol="0">
            <a:norm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sz="1200" dirty="0">
                <a:solidFill>
                  <a:schemeClr val="bg1"/>
                </a:solidFill>
              </a:rPr>
              <a:t>Vinduesgrossisten, 2-fags vindue med 3-lag termoglas . Ikke tilladt til fredede bygninger</a:t>
            </a:r>
          </a:p>
        </p:txBody>
      </p:sp>
      <p:sp>
        <p:nvSpPr>
          <p:cNvPr id="16" name="Subtitle 2">
            <a:extLst>
              <a:ext uri="{FF2B5EF4-FFF2-40B4-BE49-F238E27FC236}">
                <a16:creationId xmlns:a16="http://schemas.microsoft.com/office/drawing/2014/main" id="{CB3F7E45-8770-400F-C244-144D0B140333}"/>
              </a:ext>
            </a:extLst>
          </p:cNvPr>
          <p:cNvSpPr txBox="1">
            <a:spLocks/>
          </p:cNvSpPr>
          <p:nvPr/>
        </p:nvSpPr>
        <p:spPr>
          <a:xfrm>
            <a:off x="4710761" y="4364072"/>
            <a:ext cx="1007516" cy="396000"/>
          </a:xfrm>
          <a:prstGeom prst="rect">
            <a:avLst/>
          </a:prstGeom>
        </p:spPr>
        <p:txBody>
          <a:bodyPr vert="horz" lIns="0" tIns="0" rIns="0" bIns="0" rtlCol="0">
            <a:no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1200" dirty="0">
                <a:solidFill>
                  <a:schemeClr val="bg1"/>
                </a:solidFill>
              </a:rPr>
              <a:t>Kr.   11.785</a:t>
            </a:r>
          </a:p>
        </p:txBody>
      </p:sp>
      <p:sp>
        <p:nvSpPr>
          <p:cNvPr id="17" name="Subtitle 2">
            <a:extLst>
              <a:ext uri="{FF2B5EF4-FFF2-40B4-BE49-F238E27FC236}">
                <a16:creationId xmlns:a16="http://schemas.microsoft.com/office/drawing/2014/main" id="{6DDED609-2679-D675-90B4-E5F34255048B}"/>
              </a:ext>
            </a:extLst>
          </p:cNvPr>
          <p:cNvSpPr txBox="1">
            <a:spLocks/>
          </p:cNvSpPr>
          <p:nvPr/>
        </p:nvSpPr>
        <p:spPr>
          <a:xfrm>
            <a:off x="4710761" y="4911236"/>
            <a:ext cx="1007516" cy="396000"/>
          </a:xfrm>
          <a:prstGeom prst="rect">
            <a:avLst/>
          </a:prstGeom>
        </p:spPr>
        <p:txBody>
          <a:bodyPr vert="horz" lIns="0" tIns="0" rIns="0" bIns="0" rtlCol="0">
            <a:no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1200" dirty="0">
                <a:solidFill>
                  <a:schemeClr val="bg1"/>
                </a:solidFill>
              </a:rPr>
              <a:t>Kr.   4.500</a:t>
            </a:r>
          </a:p>
        </p:txBody>
      </p:sp>
      <p:sp>
        <p:nvSpPr>
          <p:cNvPr id="18" name="Tekstfelt 17">
            <a:extLst>
              <a:ext uri="{FF2B5EF4-FFF2-40B4-BE49-F238E27FC236}">
                <a16:creationId xmlns:a16="http://schemas.microsoft.com/office/drawing/2014/main" id="{96A9C21A-306B-6154-E800-E596E6F0E08C}"/>
              </a:ext>
            </a:extLst>
          </p:cNvPr>
          <p:cNvSpPr txBox="1"/>
          <p:nvPr/>
        </p:nvSpPr>
        <p:spPr>
          <a:xfrm>
            <a:off x="1402292" y="2298566"/>
            <a:ext cx="3864505" cy="396000"/>
          </a:xfrm>
          <a:prstGeom prst="rect">
            <a:avLst/>
          </a:prstGeom>
        </p:spPr>
        <p:txBody>
          <a:bodyPr vert="horz" lIns="0" tIns="0" rIns="0" bIns="0" rtlCol="0" anchor="b" anchorCtr="0">
            <a:noAutofit/>
          </a:bodyPr>
          <a:lstStyle/>
          <a:p>
            <a:pPr defTabSz="685783">
              <a:lnSpc>
                <a:spcPct val="90000"/>
              </a:lnSpc>
              <a:spcBef>
                <a:spcPct val="0"/>
              </a:spcBef>
              <a:spcAft>
                <a:spcPts val="600"/>
              </a:spcAft>
            </a:pPr>
            <a:r>
              <a:rPr lang="da-DK" sz="2000" b="1" dirty="0">
                <a:solidFill>
                  <a:schemeClr val="bg1"/>
                </a:solidFill>
                <a:latin typeface="+mj-lt"/>
                <a:ea typeface="+mj-ea"/>
                <a:cs typeface="+mj-cs"/>
              </a:rPr>
              <a:t>V</a:t>
            </a:r>
            <a:r>
              <a:rPr lang="da-DK" sz="2000" b="1" kern="1200" dirty="0">
                <a:solidFill>
                  <a:schemeClr val="bg1"/>
                </a:solidFill>
                <a:latin typeface="+mj-lt"/>
                <a:ea typeface="+mj-ea"/>
                <a:cs typeface="+mj-cs"/>
              </a:rPr>
              <a:t>induer – 2 fag </a:t>
            </a:r>
          </a:p>
        </p:txBody>
      </p:sp>
    </p:spTree>
    <p:extLst>
      <p:ext uri="{BB962C8B-B14F-4D97-AF65-F5344CB8AC3E}">
        <p14:creationId xmlns:p14="http://schemas.microsoft.com/office/powerpoint/2010/main" val="3301308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15" descr="Et billede, der indeholder bygning, udendørs, tag, vindue&#10;&#10;Automatisk genereret beskrivelse">
            <a:extLst>
              <a:ext uri="{FF2B5EF4-FFF2-40B4-BE49-F238E27FC236}">
                <a16:creationId xmlns:a16="http://schemas.microsoft.com/office/drawing/2014/main" id="{68A73BFA-3C9F-2C63-CD30-325AD6CB55F1}"/>
              </a:ext>
            </a:extLst>
          </p:cNvPr>
          <p:cNvPicPr>
            <a:picLocks noChangeAspect="1"/>
          </p:cNvPicPr>
          <p:nvPr/>
        </p:nvPicPr>
        <p:blipFill rotWithShape="1">
          <a:blip r:embed="rId3">
            <a:extLst>
              <a:ext uri="{28A0092B-C50C-407E-A947-70E740481C1C}">
                <a14:useLocalDpi xmlns:a14="http://schemas.microsoft.com/office/drawing/2010/main" val="0"/>
              </a:ext>
            </a:extLst>
          </a:blip>
          <a:srcRect t="15148" r="35472" b="21655"/>
          <a:stretch/>
        </p:blipFill>
        <p:spPr>
          <a:xfrm>
            <a:off x="0" y="825439"/>
            <a:ext cx="9144000" cy="6032561"/>
          </a:xfrm>
          <a:prstGeom prst="rect">
            <a:avLst/>
          </a:prstGeom>
        </p:spPr>
      </p:pic>
      <p:sp>
        <p:nvSpPr>
          <p:cNvPr id="10" name="Rektangel 9">
            <a:extLst>
              <a:ext uri="{FF2B5EF4-FFF2-40B4-BE49-F238E27FC236}">
                <a16:creationId xmlns:a16="http://schemas.microsoft.com/office/drawing/2014/main" id="{8719F762-5241-482D-492B-B0FF84127244}"/>
              </a:ext>
            </a:extLst>
          </p:cNvPr>
          <p:cNvSpPr/>
          <p:nvPr/>
        </p:nvSpPr>
        <p:spPr>
          <a:xfrm>
            <a:off x="900000" y="1582799"/>
            <a:ext cx="5035684" cy="4449762"/>
          </a:xfrm>
          <a:prstGeom prst="rect">
            <a:avLst/>
          </a:prstGeom>
          <a:solidFill>
            <a:schemeClr val="accent3">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Subtitle 2">
            <a:extLst>
              <a:ext uri="{FF2B5EF4-FFF2-40B4-BE49-F238E27FC236}">
                <a16:creationId xmlns:a16="http://schemas.microsoft.com/office/drawing/2014/main" id="{EC98F521-A0E7-22B2-A9B7-44FC50DB2294}"/>
              </a:ext>
            </a:extLst>
          </p:cNvPr>
          <p:cNvSpPr>
            <a:spLocks noGrp="1"/>
          </p:cNvSpPr>
          <p:nvPr>
            <p:ph idx="1"/>
          </p:nvPr>
        </p:nvSpPr>
        <p:spPr>
          <a:xfrm>
            <a:off x="1402292" y="3001205"/>
            <a:ext cx="4286349" cy="396000"/>
          </a:xfrm>
        </p:spPr>
        <p:txBody>
          <a:bodyPr vert="horz" lIns="0" tIns="0" rIns="0" bIns="0" rtlCol="0">
            <a:normAutofit lnSpcReduction="10000"/>
          </a:bodyPr>
          <a:lstStyle/>
          <a:p>
            <a:r>
              <a:rPr lang="da-DK" b="1" kern="1200" dirty="0">
                <a:solidFill>
                  <a:schemeClr val="bg1"/>
                </a:solidFill>
                <a:latin typeface="+mn-lt"/>
                <a:ea typeface="+mn-ea"/>
                <a:cs typeface="+mn-cs"/>
              </a:rPr>
              <a:t>Sammenligning af priser på snedker- og fabriksfremstillet facadedør</a:t>
            </a:r>
            <a:r>
              <a:rPr lang="da-DK" sz="1400" b="1" kern="1200" dirty="0">
                <a:solidFill>
                  <a:schemeClr val="bg1"/>
                </a:solidFill>
                <a:latin typeface="+mn-lt"/>
                <a:ea typeface="+mn-ea"/>
                <a:cs typeface="+mn-cs"/>
              </a:rPr>
              <a:t>, inkl. moms.</a:t>
            </a:r>
          </a:p>
          <a:p>
            <a:endParaRPr lang="da-DK" b="1" kern="1200" dirty="0">
              <a:solidFill>
                <a:schemeClr val="bg1"/>
              </a:solidFill>
              <a:latin typeface="+mn-lt"/>
              <a:ea typeface="+mn-ea"/>
              <a:cs typeface="+mn-cs"/>
            </a:endParaRPr>
          </a:p>
        </p:txBody>
      </p:sp>
      <p:sp>
        <p:nvSpPr>
          <p:cNvPr id="38" name="Slide Number Placeholder 4">
            <a:extLst>
              <a:ext uri="{FF2B5EF4-FFF2-40B4-BE49-F238E27FC236}">
                <a16:creationId xmlns:a16="http://schemas.microsoft.com/office/drawing/2014/main" id="{2C6E4EBF-4088-511A-E3E2-4E2490668AF3}"/>
              </a:ext>
            </a:extLst>
          </p:cNvPr>
          <p:cNvSpPr>
            <a:spLocks noGrp="1"/>
          </p:cNvSpPr>
          <p:nvPr>
            <p:ph type="sldNum" sz="quarter" idx="12"/>
          </p:nvPr>
        </p:nvSpPr>
        <p:spPr>
          <a:xfrm>
            <a:off x="6721450" y="6311384"/>
            <a:ext cx="2057400" cy="365125"/>
          </a:xfrm>
        </p:spPr>
        <p:txBody>
          <a:bodyPr/>
          <a:lstStyle/>
          <a:p>
            <a:pPr>
              <a:spcAft>
                <a:spcPts val="600"/>
              </a:spcAft>
            </a:pPr>
            <a:fld id="{B491044B-402C-4441-9D1D-2116226941EE}" type="slidenum">
              <a:rPr lang="da-DK" smtClean="0"/>
              <a:pPr>
                <a:spcAft>
                  <a:spcPts val="600"/>
                </a:spcAft>
              </a:pPr>
              <a:t>43</a:t>
            </a:fld>
            <a:endParaRPr lang="da-DK"/>
          </a:p>
        </p:txBody>
      </p:sp>
      <p:sp>
        <p:nvSpPr>
          <p:cNvPr id="19" name="Slide Number Placeholder 4" hidden="1">
            <a:extLst>
              <a:ext uri="{FF2B5EF4-FFF2-40B4-BE49-F238E27FC236}">
                <a16:creationId xmlns:a16="http://schemas.microsoft.com/office/drawing/2014/main" id="{D4B8F049-809F-AF3B-CD07-EB41FD1BBB1A}"/>
              </a:ext>
            </a:extLst>
          </p:cNvPr>
          <p:cNvSpPr>
            <a:spLocks noGrp="1"/>
          </p:cNvSpPr>
          <p:nvPr>
            <p:ph type="sldNum" sz="quarter" idx="4294967295"/>
          </p:nvPr>
        </p:nvSpPr>
        <p:spPr>
          <a:xfrm>
            <a:off x="6721450" y="6311384"/>
            <a:ext cx="2057400" cy="365125"/>
          </a:xfrm>
        </p:spPr>
        <p:txBody>
          <a:bodyPr/>
          <a:lstStyle/>
          <a:p>
            <a:pPr>
              <a:spcAft>
                <a:spcPts val="600"/>
              </a:spcAft>
            </a:pPr>
            <a:fld id="{B491044B-402C-4441-9D1D-2116226941EE}" type="slidenum">
              <a:rPr lang="da-DK" smtClean="0"/>
              <a:pPr>
                <a:spcAft>
                  <a:spcPts val="600"/>
                </a:spcAft>
              </a:pPr>
              <a:t>43</a:t>
            </a:fld>
            <a:endParaRPr lang="da-DK"/>
          </a:p>
        </p:txBody>
      </p:sp>
      <p:sp>
        <p:nvSpPr>
          <p:cNvPr id="3" name="Subtitle 2">
            <a:extLst>
              <a:ext uri="{FF2B5EF4-FFF2-40B4-BE49-F238E27FC236}">
                <a16:creationId xmlns:a16="http://schemas.microsoft.com/office/drawing/2014/main" id="{6D687532-B9A0-664C-B2A1-3710361C21DF}"/>
              </a:ext>
            </a:extLst>
          </p:cNvPr>
          <p:cNvSpPr txBox="1">
            <a:spLocks/>
          </p:cNvSpPr>
          <p:nvPr/>
        </p:nvSpPr>
        <p:spPr>
          <a:xfrm>
            <a:off x="4724012" y="3816084"/>
            <a:ext cx="1007516" cy="1219200"/>
          </a:xfrm>
          <a:prstGeom prst="rect">
            <a:avLst/>
          </a:prstGeom>
        </p:spPr>
        <p:txBody>
          <a:bodyPr vert="horz" lIns="0" tIns="0" rIns="0" bIns="0" rtlCol="0">
            <a:no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1200" dirty="0">
                <a:solidFill>
                  <a:schemeClr val="bg1"/>
                </a:solidFill>
              </a:rPr>
              <a:t>Kr. 35.000</a:t>
            </a:r>
          </a:p>
        </p:txBody>
      </p:sp>
      <p:sp>
        <p:nvSpPr>
          <p:cNvPr id="6" name="Date Placeholder 3">
            <a:extLst>
              <a:ext uri="{FF2B5EF4-FFF2-40B4-BE49-F238E27FC236}">
                <a16:creationId xmlns:a16="http://schemas.microsoft.com/office/drawing/2014/main" id="{682A5A84-0823-86E4-56DD-CE5606D4DDA5}"/>
              </a:ext>
            </a:extLst>
          </p:cNvPr>
          <p:cNvSpPr>
            <a:spLocks noGrp="1"/>
          </p:cNvSpPr>
          <p:nvPr>
            <p:ph type="dt" sz="half" idx="10"/>
          </p:nvPr>
        </p:nvSpPr>
        <p:spPr>
          <a:xfrm>
            <a:off x="900000" y="6311385"/>
            <a:ext cx="2057400" cy="365125"/>
          </a:xfrm>
        </p:spPr>
        <p:txBody>
          <a:bodyPr/>
          <a:lstStyle/>
          <a:p>
            <a:pPr>
              <a:spcAft>
                <a:spcPts val="600"/>
              </a:spcAft>
            </a:pPr>
            <a:r>
              <a:rPr lang="da-DK" dirty="0"/>
              <a:t>5. Marts 2024</a:t>
            </a:r>
          </a:p>
        </p:txBody>
      </p:sp>
      <p:sp>
        <p:nvSpPr>
          <p:cNvPr id="7" name="Subtitle 2">
            <a:extLst>
              <a:ext uri="{FF2B5EF4-FFF2-40B4-BE49-F238E27FC236}">
                <a16:creationId xmlns:a16="http://schemas.microsoft.com/office/drawing/2014/main" id="{985A2E77-0192-3FA2-A5D1-E7CDE727565E}"/>
              </a:ext>
            </a:extLst>
          </p:cNvPr>
          <p:cNvSpPr txBox="1">
            <a:spLocks/>
          </p:cNvSpPr>
          <p:nvPr/>
        </p:nvSpPr>
        <p:spPr>
          <a:xfrm>
            <a:off x="1402292" y="3790155"/>
            <a:ext cx="3123114" cy="396000"/>
          </a:xfrm>
          <a:prstGeom prst="rect">
            <a:avLst/>
          </a:prstGeom>
        </p:spPr>
        <p:txBody>
          <a:bodyPr vert="horz" lIns="0" tIns="0" rIns="0" bIns="0" rtlCol="0">
            <a:norm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sz="1200" dirty="0">
                <a:solidFill>
                  <a:schemeClr val="bg1"/>
                </a:solidFill>
              </a:rPr>
              <a:t>Snedkerfremstillet profilfacadedør</a:t>
            </a:r>
          </a:p>
        </p:txBody>
      </p:sp>
      <p:sp>
        <p:nvSpPr>
          <p:cNvPr id="12" name="Subtitle 2">
            <a:extLst>
              <a:ext uri="{FF2B5EF4-FFF2-40B4-BE49-F238E27FC236}">
                <a16:creationId xmlns:a16="http://schemas.microsoft.com/office/drawing/2014/main" id="{0AB0F817-C960-E7D3-37B1-BF606F235995}"/>
              </a:ext>
            </a:extLst>
          </p:cNvPr>
          <p:cNvSpPr txBox="1">
            <a:spLocks/>
          </p:cNvSpPr>
          <p:nvPr/>
        </p:nvSpPr>
        <p:spPr>
          <a:xfrm>
            <a:off x="1412819" y="4366535"/>
            <a:ext cx="3123114" cy="570280"/>
          </a:xfrm>
          <a:prstGeom prst="rect">
            <a:avLst/>
          </a:prstGeom>
        </p:spPr>
        <p:txBody>
          <a:bodyPr vert="horz" lIns="0" tIns="0" rIns="0" bIns="0" rtlCol="0">
            <a:norm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sz="1200" kern="1200" dirty="0">
                <a:solidFill>
                  <a:schemeClr val="bg1"/>
                </a:solidFill>
                <a:latin typeface="+mn-lt"/>
                <a:ea typeface="+mn-ea"/>
                <a:cs typeface="+mn-cs"/>
              </a:rPr>
              <a:t>Fabriksfremstillet facadedør 2 fyldninger, en rude</a:t>
            </a:r>
          </a:p>
        </p:txBody>
      </p:sp>
      <p:sp>
        <p:nvSpPr>
          <p:cNvPr id="13" name="Subtitle 2">
            <a:extLst>
              <a:ext uri="{FF2B5EF4-FFF2-40B4-BE49-F238E27FC236}">
                <a16:creationId xmlns:a16="http://schemas.microsoft.com/office/drawing/2014/main" id="{0E59A716-F58B-8454-3345-763CEC526219}"/>
              </a:ext>
            </a:extLst>
          </p:cNvPr>
          <p:cNvSpPr txBox="1">
            <a:spLocks/>
          </p:cNvSpPr>
          <p:nvPr/>
        </p:nvSpPr>
        <p:spPr>
          <a:xfrm>
            <a:off x="1402292" y="4913151"/>
            <a:ext cx="3123114" cy="570281"/>
          </a:xfrm>
          <a:prstGeom prst="rect">
            <a:avLst/>
          </a:prstGeom>
        </p:spPr>
        <p:txBody>
          <a:bodyPr vert="horz" lIns="0" tIns="0" rIns="0" bIns="0" rtlCol="0">
            <a:norm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da-DK" sz="1200" dirty="0" err="1">
                <a:solidFill>
                  <a:schemeClr val="bg1"/>
                </a:solidFill>
              </a:rPr>
              <a:t>Sweedoor</a:t>
            </a:r>
            <a:r>
              <a:rPr lang="da-DK" sz="1200" dirty="0">
                <a:solidFill>
                  <a:schemeClr val="bg1"/>
                </a:solidFill>
              </a:rPr>
              <a:t>, facadedør                              – ikke tilladt til fredede bygninger</a:t>
            </a:r>
          </a:p>
        </p:txBody>
      </p:sp>
      <p:sp>
        <p:nvSpPr>
          <p:cNvPr id="14" name="Subtitle 2">
            <a:extLst>
              <a:ext uri="{FF2B5EF4-FFF2-40B4-BE49-F238E27FC236}">
                <a16:creationId xmlns:a16="http://schemas.microsoft.com/office/drawing/2014/main" id="{4B804249-04DA-7ECC-A243-9B975970CB32}"/>
              </a:ext>
            </a:extLst>
          </p:cNvPr>
          <p:cNvSpPr txBox="1">
            <a:spLocks/>
          </p:cNvSpPr>
          <p:nvPr/>
        </p:nvSpPr>
        <p:spPr>
          <a:xfrm>
            <a:off x="4710761" y="4364072"/>
            <a:ext cx="1007516" cy="396000"/>
          </a:xfrm>
          <a:prstGeom prst="rect">
            <a:avLst/>
          </a:prstGeom>
        </p:spPr>
        <p:txBody>
          <a:bodyPr vert="horz" lIns="0" tIns="0" rIns="0" bIns="0" rtlCol="0">
            <a:no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1200" dirty="0">
                <a:solidFill>
                  <a:schemeClr val="bg1"/>
                </a:solidFill>
              </a:rPr>
              <a:t>Kr.  21.180</a:t>
            </a:r>
          </a:p>
        </p:txBody>
      </p:sp>
      <p:sp>
        <p:nvSpPr>
          <p:cNvPr id="15" name="Subtitle 2">
            <a:extLst>
              <a:ext uri="{FF2B5EF4-FFF2-40B4-BE49-F238E27FC236}">
                <a16:creationId xmlns:a16="http://schemas.microsoft.com/office/drawing/2014/main" id="{67CB880B-1446-C5C5-CEF3-F16E044248B9}"/>
              </a:ext>
            </a:extLst>
          </p:cNvPr>
          <p:cNvSpPr txBox="1">
            <a:spLocks/>
          </p:cNvSpPr>
          <p:nvPr/>
        </p:nvSpPr>
        <p:spPr>
          <a:xfrm>
            <a:off x="4710761" y="4911236"/>
            <a:ext cx="1007516" cy="396000"/>
          </a:xfrm>
          <a:prstGeom prst="rect">
            <a:avLst/>
          </a:prstGeom>
        </p:spPr>
        <p:txBody>
          <a:bodyPr vert="horz" lIns="0" tIns="0" rIns="0" bIns="0" rtlCol="0">
            <a:no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1200" dirty="0">
                <a:solidFill>
                  <a:schemeClr val="bg1"/>
                </a:solidFill>
              </a:rPr>
              <a:t>Kr.   9.800</a:t>
            </a:r>
          </a:p>
        </p:txBody>
      </p:sp>
      <p:sp>
        <p:nvSpPr>
          <p:cNvPr id="20" name="Tekstfelt 19">
            <a:extLst>
              <a:ext uri="{FF2B5EF4-FFF2-40B4-BE49-F238E27FC236}">
                <a16:creationId xmlns:a16="http://schemas.microsoft.com/office/drawing/2014/main" id="{5D053717-CACC-F519-C593-62946F508C20}"/>
              </a:ext>
            </a:extLst>
          </p:cNvPr>
          <p:cNvSpPr txBox="1"/>
          <p:nvPr/>
        </p:nvSpPr>
        <p:spPr>
          <a:xfrm>
            <a:off x="1402292" y="2298566"/>
            <a:ext cx="3864505" cy="396000"/>
          </a:xfrm>
          <a:prstGeom prst="rect">
            <a:avLst/>
          </a:prstGeom>
        </p:spPr>
        <p:txBody>
          <a:bodyPr vert="horz" lIns="0" tIns="0" rIns="0" bIns="0" rtlCol="0" anchor="b" anchorCtr="0">
            <a:noAutofit/>
          </a:bodyPr>
          <a:lstStyle/>
          <a:p>
            <a:pPr defTabSz="685783">
              <a:lnSpc>
                <a:spcPct val="90000"/>
              </a:lnSpc>
              <a:spcBef>
                <a:spcPct val="0"/>
              </a:spcBef>
              <a:spcAft>
                <a:spcPts val="600"/>
              </a:spcAft>
            </a:pPr>
            <a:r>
              <a:rPr lang="da-DK" sz="2000" b="1" kern="1200" dirty="0">
                <a:solidFill>
                  <a:schemeClr val="bg1"/>
                </a:solidFill>
                <a:latin typeface="+mj-lt"/>
                <a:ea typeface="+mj-ea"/>
                <a:cs typeface="+mj-cs"/>
              </a:rPr>
              <a:t>Facadedør - fyldningsdør </a:t>
            </a:r>
          </a:p>
        </p:txBody>
      </p:sp>
      <p:sp>
        <p:nvSpPr>
          <p:cNvPr id="22" name="Subtitle 2">
            <a:extLst>
              <a:ext uri="{FF2B5EF4-FFF2-40B4-BE49-F238E27FC236}">
                <a16:creationId xmlns:a16="http://schemas.microsoft.com/office/drawing/2014/main" id="{0E66D5F0-D9E9-9EE0-473E-F0738EC0455F}"/>
              </a:ext>
            </a:extLst>
          </p:cNvPr>
          <p:cNvSpPr txBox="1">
            <a:spLocks/>
          </p:cNvSpPr>
          <p:nvPr/>
        </p:nvSpPr>
        <p:spPr>
          <a:xfrm>
            <a:off x="1382345" y="2647730"/>
            <a:ext cx="4286349" cy="396000"/>
          </a:xfrm>
          <a:prstGeom prst="rect">
            <a:avLst/>
          </a:prstGeom>
        </p:spPr>
        <p:txBody>
          <a:bodyPr vert="horz" lIns="0" tIns="0" rIns="0" bIns="0" rtlCol="0">
            <a:normAutofit/>
          </a:bodyPr>
          <a:lstStyle>
            <a:lvl1pPr marL="0" indent="0" algn="l" defTabSz="685783" rtl="0" eaLnBrk="1" latinLnBrk="0" hangingPunct="1">
              <a:lnSpc>
                <a:spcPct val="100000"/>
              </a:lnSpc>
              <a:spcBef>
                <a:spcPts val="750"/>
              </a:spcBef>
              <a:buFont typeface="Arial" panose="020B0604020202020204" pitchFamily="34" charset="0"/>
              <a:buNone/>
              <a:defRPr sz="1400" kern="1200">
                <a:solidFill>
                  <a:schemeClr val="tx1"/>
                </a:solidFill>
                <a:latin typeface="+mn-lt"/>
                <a:ea typeface="+mn-ea"/>
                <a:cs typeface="+mn-cs"/>
              </a:defRPr>
            </a:lvl1pPr>
            <a:lvl2pPr marL="514337"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12" indent="-171446" algn="l" defTabSz="685783" rtl="0" eaLnBrk="1" latinLnBrk="0" hangingPunct="1">
              <a:lnSpc>
                <a:spcPct val="10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da-DK" sz="1600" b="1" dirty="0">
              <a:solidFill>
                <a:schemeClr val="bg1"/>
              </a:solidFill>
            </a:endParaRPr>
          </a:p>
        </p:txBody>
      </p:sp>
    </p:spTree>
    <p:extLst>
      <p:ext uri="{BB962C8B-B14F-4D97-AF65-F5344CB8AC3E}">
        <p14:creationId xmlns:p14="http://schemas.microsoft.com/office/powerpoint/2010/main" val="3500922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a:extLst>
              <a:ext uri="{FF2B5EF4-FFF2-40B4-BE49-F238E27FC236}">
                <a16:creationId xmlns:a16="http://schemas.microsoft.com/office/drawing/2014/main" id="{6DADA9C3-88AC-5101-CC03-1B78B02F87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7225"/>
            <a:ext cx="9144000" cy="698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8094349-1EA1-1649-7614-8E698FDEF7B4}"/>
              </a:ext>
            </a:extLst>
          </p:cNvPr>
          <p:cNvSpPr txBox="1"/>
          <p:nvPr/>
        </p:nvSpPr>
        <p:spPr>
          <a:xfrm>
            <a:off x="6500813" y="3552825"/>
            <a:ext cx="876300" cy="369888"/>
          </a:xfrm>
          <a:prstGeom prst="rect">
            <a:avLst/>
          </a:prstGeom>
          <a:noFill/>
        </p:spPr>
        <p:txBody>
          <a:bodyPr>
            <a:spAutoFit/>
          </a:bodyPr>
          <a:lstStyle/>
          <a:p>
            <a:pPr eaLnBrk="1" hangingPunct="1">
              <a:defRPr/>
            </a:pPr>
            <a:r>
              <a:rPr lang="en-GB" dirty="0">
                <a:solidFill>
                  <a:schemeClr val="accent3">
                    <a:lumMod val="75000"/>
                  </a:schemeClr>
                </a:solidFill>
                <a:latin typeface="Arial" charset="0"/>
                <a:ea typeface="ＭＳ Ｐゴシック" charset="-128"/>
                <a:cs typeface="ＭＳ Ｐゴシック" charset="-128"/>
              </a:rPr>
              <a:t>60,6%</a:t>
            </a:r>
          </a:p>
        </p:txBody>
      </p:sp>
      <p:sp>
        <p:nvSpPr>
          <p:cNvPr id="27660" name="TextBox 10">
            <a:extLst>
              <a:ext uri="{FF2B5EF4-FFF2-40B4-BE49-F238E27FC236}">
                <a16:creationId xmlns:a16="http://schemas.microsoft.com/office/drawing/2014/main" id="{4A83118F-2562-286A-6BFB-5B481934A7E5}"/>
              </a:ext>
            </a:extLst>
          </p:cNvPr>
          <p:cNvSpPr txBox="1">
            <a:spLocks noChangeArrowheads="1"/>
          </p:cNvSpPr>
          <p:nvPr/>
        </p:nvSpPr>
        <p:spPr bwMode="auto">
          <a:xfrm>
            <a:off x="7881938" y="5151438"/>
            <a:ext cx="876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da-DK" sz="1800">
                <a:solidFill>
                  <a:srgbClr val="77933C"/>
                </a:solidFill>
                <a:latin typeface="Arial" panose="020B0604020202020204" pitchFamily="34" charset="0"/>
              </a:rPr>
              <a:t>25%</a:t>
            </a:r>
          </a:p>
        </p:txBody>
      </p:sp>
      <p:sp>
        <p:nvSpPr>
          <p:cNvPr id="12" name="TextBox 11">
            <a:extLst>
              <a:ext uri="{FF2B5EF4-FFF2-40B4-BE49-F238E27FC236}">
                <a16:creationId xmlns:a16="http://schemas.microsoft.com/office/drawing/2014/main" id="{23441B14-17F2-DF56-87A0-FF2842649FD2}"/>
              </a:ext>
            </a:extLst>
          </p:cNvPr>
          <p:cNvSpPr txBox="1"/>
          <p:nvPr/>
        </p:nvSpPr>
        <p:spPr>
          <a:xfrm>
            <a:off x="6500813" y="1581150"/>
            <a:ext cx="876300" cy="646113"/>
          </a:xfrm>
          <a:prstGeom prst="rect">
            <a:avLst/>
          </a:prstGeom>
          <a:noFill/>
        </p:spPr>
        <p:txBody>
          <a:bodyPr>
            <a:spAutoFit/>
          </a:bodyPr>
          <a:lstStyle/>
          <a:p>
            <a:pPr eaLnBrk="1" hangingPunct="1">
              <a:defRPr/>
            </a:pPr>
            <a:r>
              <a:rPr lang="en-GB" dirty="0" err="1">
                <a:solidFill>
                  <a:schemeClr val="accent6">
                    <a:lumMod val="75000"/>
                  </a:schemeClr>
                </a:solidFill>
                <a:latin typeface="Arial"/>
                <a:ea typeface="ＭＳ Ｐゴシック" charset="-128"/>
                <a:cs typeface="Arial"/>
              </a:rPr>
              <a:t>Eer</a:t>
            </a:r>
            <a:r>
              <a:rPr lang="en-GB" dirty="0">
                <a:solidFill>
                  <a:schemeClr val="accent6">
                    <a:lumMod val="75000"/>
                  </a:schemeClr>
                </a:solidFill>
                <a:latin typeface="Arial"/>
                <a:ea typeface="ＭＳ Ｐゴシック" charset="-128"/>
                <a:cs typeface="Arial"/>
              </a:rPr>
              <a:t> del</a:t>
            </a:r>
          </a:p>
        </p:txBody>
      </p:sp>
      <p:sp>
        <p:nvSpPr>
          <p:cNvPr id="27662" name="TextBox 12">
            <a:extLst>
              <a:ext uri="{FF2B5EF4-FFF2-40B4-BE49-F238E27FC236}">
                <a16:creationId xmlns:a16="http://schemas.microsoft.com/office/drawing/2014/main" id="{0C060AEE-0340-EB57-F4C7-BBFF6848033A}"/>
              </a:ext>
            </a:extLst>
          </p:cNvPr>
          <p:cNvSpPr txBox="1">
            <a:spLocks noChangeArrowheads="1"/>
          </p:cNvSpPr>
          <p:nvPr/>
        </p:nvSpPr>
        <p:spPr bwMode="auto">
          <a:xfrm>
            <a:off x="7827963" y="1568450"/>
            <a:ext cx="876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da-DK" sz="1800" dirty="0">
                <a:solidFill>
                  <a:srgbClr val="E46C0A"/>
                </a:solidFill>
                <a:latin typeface="Arial" panose="020B0604020202020204" pitchFamily="34" charset="0"/>
                <a:cs typeface="Arial" panose="020B0604020202020204" pitchFamily="34" charset="0"/>
              </a:rPr>
              <a:t>l</a:t>
            </a:r>
          </a:p>
        </p:txBody>
      </p:sp>
      <p:sp>
        <p:nvSpPr>
          <p:cNvPr id="27664" name="TextBox 13">
            <a:extLst>
              <a:ext uri="{FF2B5EF4-FFF2-40B4-BE49-F238E27FC236}">
                <a16:creationId xmlns:a16="http://schemas.microsoft.com/office/drawing/2014/main" id="{96E1A417-6F56-D9D0-9D71-4D22B37435A3}"/>
              </a:ext>
            </a:extLst>
          </p:cNvPr>
          <p:cNvSpPr txBox="1">
            <a:spLocks noChangeArrowheads="1"/>
          </p:cNvSpPr>
          <p:nvPr/>
        </p:nvSpPr>
        <p:spPr bwMode="auto">
          <a:xfrm>
            <a:off x="6518275" y="5830888"/>
            <a:ext cx="87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da-DK" sz="1800">
                <a:latin typeface="Arial" panose="020B0604020202020204" pitchFamily="34" charset="0"/>
              </a:rPr>
              <a:t>1982</a:t>
            </a:r>
          </a:p>
        </p:txBody>
      </p:sp>
      <p:pic>
        <p:nvPicPr>
          <p:cNvPr id="2" name="Billede 1">
            <a:extLst>
              <a:ext uri="{FF2B5EF4-FFF2-40B4-BE49-F238E27FC236}">
                <a16:creationId xmlns:a16="http://schemas.microsoft.com/office/drawing/2014/main" id="{E5C7402A-0185-4F66-7998-582FFAC540BC}"/>
              </a:ext>
            </a:extLst>
          </p:cNvPr>
          <p:cNvPicPr>
            <a:picLocks noChangeAspect="1"/>
          </p:cNvPicPr>
          <p:nvPr/>
        </p:nvPicPr>
        <p:blipFill>
          <a:blip r:embed="rId4"/>
          <a:stretch>
            <a:fillRect/>
          </a:stretch>
        </p:blipFill>
        <p:spPr>
          <a:xfrm>
            <a:off x="2316040" y="5646588"/>
            <a:ext cx="6045640" cy="1263112"/>
          </a:xfrm>
          <a:prstGeom prst="rect">
            <a:avLst/>
          </a:prstGeom>
          <a:solidFill>
            <a:schemeClr val="accent3">
              <a:lumMod val="50000"/>
              <a:lumOff val="50000"/>
            </a:schemeClr>
          </a:solidFill>
        </p:spPr>
      </p:pic>
      <p:pic>
        <p:nvPicPr>
          <p:cNvPr id="4" name="Billede 3">
            <a:extLst>
              <a:ext uri="{FF2B5EF4-FFF2-40B4-BE49-F238E27FC236}">
                <a16:creationId xmlns:a16="http://schemas.microsoft.com/office/drawing/2014/main" id="{FD32485E-B372-A1A4-D9DA-71142DE901B7}"/>
              </a:ext>
            </a:extLst>
          </p:cNvPr>
          <p:cNvPicPr>
            <a:picLocks noChangeAspect="1"/>
          </p:cNvPicPr>
          <p:nvPr/>
        </p:nvPicPr>
        <p:blipFill>
          <a:blip r:embed="rId5"/>
          <a:stretch>
            <a:fillRect/>
          </a:stretch>
        </p:blipFill>
        <p:spPr>
          <a:xfrm>
            <a:off x="1730701" y="1338262"/>
            <a:ext cx="6973562" cy="406543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87880951-6B38-A83F-A0AE-39FF626064F1}"/>
              </a:ext>
            </a:extLst>
          </p:cNvPr>
          <p:cNvPicPr>
            <a:picLocks noChangeAspect="1"/>
          </p:cNvPicPr>
          <p:nvPr/>
        </p:nvPicPr>
        <p:blipFill>
          <a:blip r:embed="rId3"/>
          <a:stretch>
            <a:fillRect/>
          </a:stretch>
        </p:blipFill>
        <p:spPr>
          <a:xfrm>
            <a:off x="0" y="828889"/>
            <a:ext cx="9144000" cy="6860717"/>
          </a:xfrm>
          <a:prstGeom prst="rect">
            <a:avLst/>
          </a:prstGeom>
        </p:spPr>
      </p:pic>
      <p:sp>
        <p:nvSpPr>
          <p:cNvPr id="9" name="Pladsholder til indhold 8">
            <a:extLst>
              <a:ext uri="{FF2B5EF4-FFF2-40B4-BE49-F238E27FC236}">
                <a16:creationId xmlns:a16="http://schemas.microsoft.com/office/drawing/2014/main" id="{D607858B-F739-40A5-73DC-C0E810C446F8}"/>
              </a:ext>
            </a:extLst>
          </p:cNvPr>
          <p:cNvSpPr>
            <a:spLocks noGrp="1"/>
          </p:cNvSpPr>
          <p:nvPr>
            <p:ph idx="1"/>
          </p:nvPr>
        </p:nvSpPr>
        <p:spPr>
          <a:xfrm>
            <a:off x="900000" y="4395168"/>
            <a:ext cx="7380000" cy="2042208"/>
          </a:xfrm>
          <a:solidFill>
            <a:schemeClr val="accent1"/>
          </a:solidFill>
        </p:spPr>
        <p:txBody>
          <a:bodyPr/>
          <a:lstStyle/>
          <a:p>
            <a:pPr marL="0" indent="0">
              <a:buNone/>
            </a:pPr>
            <a:r>
              <a:rPr lang="da-DK" b="1" dirty="0">
                <a:solidFill>
                  <a:schemeClr val="bg1"/>
                </a:solidFill>
              </a:rPr>
              <a:t>Vi er glade for et positivt resultat: </a:t>
            </a:r>
          </a:p>
          <a:p>
            <a:r>
              <a:rPr lang="da-DK" b="1" dirty="0">
                <a:solidFill>
                  <a:schemeClr val="bg1"/>
                </a:solidFill>
              </a:rPr>
              <a:t>Underretningsbekendtgørelsen skal udvides</a:t>
            </a:r>
          </a:p>
          <a:p>
            <a:r>
              <a:rPr lang="da-DK" b="1" dirty="0">
                <a:solidFill>
                  <a:schemeClr val="bg1"/>
                </a:solidFill>
              </a:rPr>
              <a:t>Det skal være nemmere at få tilladelser</a:t>
            </a:r>
          </a:p>
          <a:p>
            <a:r>
              <a:rPr lang="da-DK" b="1" dirty="0">
                <a:solidFill>
                  <a:schemeClr val="bg1"/>
                </a:solidFill>
              </a:rPr>
              <a:t>Ekspertpanel skal finde løsning på kategorisering af fredede bygninger</a:t>
            </a:r>
          </a:p>
          <a:p>
            <a:endParaRPr lang="da-DK" dirty="0"/>
          </a:p>
        </p:txBody>
      </p:sp>
    </p:spTree>
    <p:extLst>
      <p:ext uri="{BB962C8B-B14F-4D97-AF65-F5344CB8AC3E}">
        <p14:creationId xmlns:p14="http://schemas.microsoft.com/office/powerpoint/2010/main" val="2635678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a-DK" dirty="0"/>
          </a:p>
        </p:txBody>
      </p:sp>
      <p:sp>
        <p:nvSpPr>
          <p:cNvPr id="3" name="Undertitel 2"/>
          <p:cNvSpPr>
            <a:spLocks noGrp="1"/>
          </p:cNvSpPr>
          <p:nvPr>
            <p:ph type="subTitle" idx="1"/>
          </p:nvPr>
        </p:nvSpPr>
        <p:spPr/>
        <p:txBody>
          <a:bodyPr/>
          <a:lstStyle/>
          <a:p>
            <a:r>
              <a:rPr lang="da-DK" dirty="0"/>
              <a:t>Ulrik </a:t>
            </a:r>
            <a:r>
              <a:rPr lang="da-DK" dirty="0" err="1"/>
              <a:t>Schwanenflügel</a:t>
            </a:r>
            <a:endParaRPr lang="da-DK" dirty="0"/>
          </a:p>
          <a:p>
            <a:r>
              <a:rPr lang="da-DK" dirty="0"/>
              <a:t>Arkitekt</a:t>
            </a:r>
          </a:p>
          <a:p>
            <a:r>
              <a:rPr lang="da-DK" dirty="0"/>
              <a:t>Telefon: 25 54 40 80</a:t>
            </a:r>
          </a:p>
          <a:p>
            <a:r>
              <a:rPr lang="da-DK" dirty="0"/>
              <a:t>Mail: </a:t>
            </a:r>
            <a:r>
              <a:rPr lang="da-DK" dirty="0" err="1"/>
              <a:t>us@historiskehuse.dk</a:t>
            </a:r>
            <a:endParaRPr lang="da-DK" dirty="0"/>
          </a:p>
        </p:txBody>
      </p:sp>
    </p:spTree>
    <p:extLst>
      <p:ext uri="{BB962C8B-B14F-4D97-AF65-F5344CB8AC3E}">
        <p14:creationId xmlns:p14="http://schemas.microsoft.com/office/powerpoint/2010/main" val="2346000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195D3DA-C80C-20DA-2333-7773E2A309AC}"/>
              </a:ext>
            </a:extLst>
          </p:cNvPr>
          <p:cNvSpPr>
            <a:spLocks noGrp="1"/>
          </p:cNvSpPr>
          <p:nvPr>
            <p:ph type="title"/>
          </p:nvPr>
        </p:nvSpPr>
        <p:spPr>
          <a:xfrm>
            <a:off x="900000" y="1224000"/>
            <a:ext cx="7380000" cy="396000"/>
          </a:xfrm>
        </p:spPr>
        <p:txBody>
          <a:bodyPr/>
          <a:lstStyle/>
          <a:p>
            <a:r>
              <a:rPr lang="en-US" sz="2400" b="1" dirty="0"/>
              <a:t>1918: </a:t>
            </a:r>
            <a:r>
              <a:rPr lang="en-US" sz="2400" b="1" dirty="0" err="1"/>
              <a:t>Bygningsfredningsloven</a:t>
            </a:r>
            <a:r>
              <a:rPr lang="en-US" sz="2400" b="1" dirty="0"/>
              <a:t> </a:t>
            </a:r>
            <a:r>
              <a:rPr lang="en-US" sz="2400" b="1" dirty="0" err="1"/>
              <a:t>vedtages</a:t>
            </a:r>
            <a:endParaRPr lang="en-US" sz="2400" b="1" dirty="0"/>
          </a:p>
        </p:txBody>
      </p:sp>
      <p:sp>
        <p:nvSpPr>
          <p:cNvPr id="16" name="Content Placeholder 2">
            <a:extLst>
              <a:ext uri="{FF2B5EF4-FFF2-40B4-BE49-F238E27FC236}">
                <a16:creationId xmlns:a16="http://schemas.microsoft.com/office/drawing/2014/main" id="{A0C5D91A-2806-10CC-8E8C-6D55E55106E9}"/>
              </a:ext>
            </a:extLst>
          </p:cNvPr>
          <p:cNvSpPr>
            <a:spLocks noGrp="1"/>
          </p:cNvSpPr>
          <p:nvPr>
            <p:ph idx="1"/>
          </p:nvPr>
        </p:nvSpPr>
        <p:spPr>
          <a:xfrm>
            <a:off x="900000" y="1908000"/>
            <a:ext cx="7380000" cy="1620000"/>
          </a:xfrm>
        </p:spPr>
        <p:txBody>
          <a:bodyPr/>
          <a:lstStyle/>
          <a:p>
            <a:r>
              <a:rPr lang="en-US" dirty="0"/>
              <a:t>“</a:t>
            </a:r>
            <a:r>
              <a:rPr lang="en-US" dirty="0" err="1"/>
              <a:t>Når</a:t>
            </a:r>
            <a:r>
              <a:rPr lang="en-US" dirty="0"/>
              <a:t> det </a:t>
            </a:r>
            <a:r>
              <a:rPr lang="en-US" dirty="0" err="1"/>
              <a:t>gjaldt</a:t>
            </a:r>
            <a:r>
              <a:rPr lang="en-US" dirty="0"/>
              <a:t> </a:t>
            </a:r>
            <a:r>
              <a:rPr lang="en-US" dirty="0" err="1"/>
              <a:t>Samfundets</a:t>
            </a:r>
            <a:r>
              <a:rPr lang="en-US" dirty="0"/>
              <a:t> </a:t>
            </a:r>
            <a:r>
              <a:rPr lang="en-US" dirty="0" err="1"/>
              <a:t>Tarv</a:t>
            </a:r>
            <a:r>
              <a:rPr lang="en-US" dirty="0"/>
              <a:t> </a:t>
            </a:r>
            <a:r>
              <a:rPr lang="en-US" dirty="0" err="1"/>
              <a:t>og</a:t>
            </a:r>
            <a:r>
              <a:rPr lang="en-US" dirty="0"/>
              <a:t> Interesse </a:t>
            </a:r>
            <a:r>
              <a:rPr lang="en-US" dirty="0" err="1"/>
              <a:t>måtte</a:t>
            </a:r>
            <a:r>
              <a:rPr lang="en-US" dirty="0"/>
              <a:t> </a:t>
            </a:r>
            <a:r>
              <a:rPr lang="en-US" dirty="0" err="1"/>
              <a:t>hensynet</a:t>
            </a:r>
            <a:r>
              <a:rPr lang="en-US" dirty="0"/>
              <a:t> </a:t>
            </a:r>
            <a:r>
              <a:rPr lang="en-US" dirty="0" err="1"/>
              <a:t>til</a:t>
            </a:r>
            <a:r>
              <a:rPr lang="en-US" dirty="0"/>
              <a:t> </a:t>
            </a:r>
            <a:r>
              <a:rPr lang="en-US" dirty="0" err="1"/>
              <a:t>Privatmands</a:t>
            </a:r>
            <a:r>
              <a:rPr lang="en-US" dirty="0"/>
              <a:t> </a:t>
            </a:r>
            <a:r>
              <a:rPr lang="en-US" dirty="0" err="1"/>
              <a:t>Raadighed</a:t>
            </a:r>
            <a:r>
              <a:rPr lang="en-US" dirty="0"/>
              <a:t> over sin </a:t>
            </a:r>
            <a:r>
              <a:rPr lang="en-US" dirty="0" err="1"/>
              <a:t>Ejendom</a:t>
            </a:r>
            <a:r>
              <a:rPr lang="en-US" dirty="0"/>
              <a:t> </a:t>
            </a:r>
            <a:r>
              <a:rPr lang="en-US" dirty="0" err="1"/>
              <a:t>vige</a:t>
            </a:r>
            <a:r>
              <a:rPr lang="en-US" dirty="0"/>
              <a:t>.“</a:t>
            </a:r>
          </a:p>
          <a:p>
            <a:endParaRPr lang="en-US" dirty="0"/>
          </a:p>
          <a:p>
            <a:r>
              <a:rPr lang="en-US" dirty="0" err="1"/>
              <a:t>Citat</a:t>
            </a:r>
            <a:r>
              <a:rPr lang="en-US" dirty="0"/>
              <a:t>: Frederik </a:t>
            </a:r>
            <a:r>
              <a:rPr lang="en-US" dirty="0" err="1"/>
              <a:t>Sporon</a:t>
            </a:r>
            <a:r>
              <a:rPr lang="en-US" dirty="0"/>
              <a:t>-Fiedler, </a:t>
            </a:r>
            <a:r>
              <a:rPr lang="en-US" dirty="0" err="1"/>
              <a:t>konservativ</a:t>
            </a:r>
            <a:r>
              <a:rPr lang="en-US" dirty="0"/>
              <a:t> </a:t>
            </a:r>
            <a:r>
              <a:rPr lang="en-US" dirty="0" err="1"/>
              <a:t>rigsdagsmand</a:t>
            </a:r>
            <a:r>
              <a:rPr lang="en-US" dirty="0"/>
              <a:t> </a:t>
            </a:r>
            <a:r>
              <a:rPr lang="en-US" dirty="0" err="1"/>
              <a:t>og</a:t>
            </a:r>
            <a:r>
              <a:rPr lang="en-US" dirty="0"/>
              <a:t> </a:t>
            </a:r>
            <a:r>
              <a:rPr lang="en-US" dirty="0" err="1"/>
              <a:t>godsejer</a:t>
            </a:r>
            <a:r>
              <a:rPr lang="en-US" dirty="0"/>
              <a:t>.</a:t>
            </a:r>
          </a:p>
          <a:p>
            <a:endParaRPr lang="en-US" dirty="0"/>
          </a:p>
        </p:txBody>
      </p:sp>
      <p:sp>
        <p:nvSpPr>
          <p:cNvPr id="20" name="Slide Number Placeholder 4">
            <a:extLst>
              <a:ext uri="{FF2B5EF4-FFF2-40B4-BE49-F238E27FC236}">
                <a16:creationId xmlns:a16="http://schemas.microsoft.com/office/drawing/2014/main" id="{569E7590-DEF7-A8BC-4EED-BA0FBFB2CDDD}"/>
              </a:ext>
            </a:extLst>
          </p:cNvPr>
          <p:cNvSpPr>
            <a:spLocks noGrp="1"/>
          </p:cNvSpPr>
          <p:nvPr>
            <p:ph type="sldNum" sz="quarter" idx="12"/>
          </p:nvPr>
        </p:nvSpPr>
        <p:spPr>
          <a:xfrm>
            <a:off x="6721450" y="6311384"/>
            <a:ext cx="2057400" cy="365125"/>
          </a:xfrm>
        </p:spPr>
        <p:txBody>
          <a:bodyPr/>
          <a:lstStyle/>
          <a:p>
            <a:pPr>
              <a:spcAft>
                <a:spcPts val="600"/>
              </a:spcAft>
            </a:pPr>
            <a:fld id="{B491044B-402C-4441-9D1D-2116226941EE}" type="slidenum">
              <a:rPr lang="da-DK" smtClean="0"/>
              <a:pPr>
                <a:spcAft>
                  <a:spcPts val="600"/>
                </a:spcAft>
              </a:pPr>
              <a:t>5</a:t>
            </a:fld>
            <a:endParaRPr lang="da-DK"/>
          </a:p>
        </p:txBody>
      </p:sp>
      <p:pic>
        <p:nvPicPr>
          <p:cNvPr id="9" name="Pladsholder til indhold 8">
            <a:extLst>
              <a:ext uri="{FF2B5EF4-FFF2-40B4-BE49-F238E27FC236}">
                <a16:creationId xmlns:a16="http://schemas.microsoft.com/office/drawing/2014/main" id="{FA32E3A2-99C0-F3E2-0078-57E15234805F}"/>
              </a:ext>
            </a:extLst>
          </p:cNvPr>
          <p:cNvPicPr>
            <a:picLocks noGrp="1" noChangeAspect="1"/>
          </p:cNvPicPr>
          <p:nvPr>
            <p:ph type="pic" sz="quarter" idx="13"/>
          </p:nvPr>
        </p:nvPicPr>
        <p:blipFill>
          <a:blip r:embed="rId3"/>
          <a:srcRect t="27084" r="2" b="22620"/>
          <a:stretch/>
        </p:blipFill>
        <p:spPr>
          <a:xfrm>
            <a:off x="900113" y="3780000"/>
            <a:ext cx="7380287" cy="2088000"/>
          </a:xfrm>
          <a:prstGeom prst="rect">
            <a:avLst/>
          </a:prstGeom>
          <a:noFill/>
        </p:spPr>
      </p:pic>
      <p:sp>
        <p:nvSpPr>
          <p:cNvPr id="10" name="Tekstfelt 9">
            <a:extLst>
              <a:ext uri="{FF2B5EF4-FFF2-40B4-BE49-F238E27FC236}">
                <a16:creationId xmlns:a16="http://schemas.microsoft.com/office/drawing/2014/main" id="{30404ADE-C6DA-D3CA-8599-833F0316F9B0}"/>
              </a:ext>
            </a:extLst>
          </p:cNvPr>
          <p:cNvSpPr txBox="1"/>
          <p:nvPr/>
        </p:nvSpPr>
        <p:spPr>
          <a:xfrm>
            <a:off x="899713" y="5896752"/>
            <a:ext cx="7380287" cy="369332"/>
          </a:xfrm>
          <a:prstGeom prst="rect">
            <a:avLst/>
          </a:prstGeom>
          <a:noFill/>
        </p:spPr>
        <p:txBody>
          <a:bodyPr wrap="square" rtlCol="0">
            <a:spAutoFit/>
          </a:bodyPr>
          <a:lstStyle/>
          <a:p>
            <a:r>
              <a:rPr lang="da-DK" sz="900" dirty="0"/>
              <a:t>Kilde: Berlingske Tidende  10. juni 2013:  Husrækken ud mod havnen mellem Børsen og </a:t>
            </a:r>
            <a:r>
              <a:rPr lang="da-DK" sz="900" dirty="0" err="1"/>
              <a:t>Knippelsbro</a:t>
            </a:r>
            <a:r>
              <a:rPr lang="da-DK" sz="900" dirty="0"/>
              <a:t> hed i folkemunde De seks Søstre. Foto fra ca. 1890, Palle Lauring: »Ude og inde i København 1850-1920</a:t>
            </a:r>
          </a:p>
        </p:txBody>
      </p:sp>
    </p:spTree>
    <p:extLst>
      <p:ext uri="{BB962C8B-B14F-4D97-AF65-F5344CB8AC3E}">
        <p14:creationId xmlns:p14="http://schemas.microsoft.com/office/powerpoint/2010/main" val="1035862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CB0EF4DB-930D-0EF2-B3CD-D191641445B9}"/>
              </a:ext>
            </a:extLst>
          </p:cNvPr>
          <p:cNvPicPr>
            <a:picLocks noChangeAspect="1"/>
          </p:cNvPicPr>
          <p:nvPr/>
        </p:nvPicPr>
        <p:blipFill>
          <a:blip r:embed="rId3">
            <a:alphaModFix amt="35000"/>
          </a:blip>
          <a:stretch>
            <a:fillRect/>
          </a:stretch>
        </p:blipFill>
        <p:spPr>
          <a:xfrm>
            <a:off x="4750130" y="853840"/>
            <a:ext cx="4393870" cy="6000233"/>
          </a:xfrm>
          <a:prstGeom prst="rect">
            <a:avLst/>
          </a:prstGeom>
        </p:spPr>
      </p:pic>
      <p:sp>
        <p:nvSpPr>
          <p:cNvPr id="5" name="Titel 4">
            <a:extLst>
              <a:ext uri="{FF2B5EF4-FFF2-40B4-BE49-F238E27FC236}">
                <a16:creationId xmlns:a16="http://schemas.microsoft.com/office/drawing/2014/main" id="{74CA94A9-04FF-CD1A-BA08-4E2B83DCFEA9}"/>
              </a:ext>
            </a:extLst>
          </p:cNvPr>
          <p:cNvSpPr>
            <a:spLocks noGrp="1"/>
          </p:cNvSpPr>
          <p:nvPr>
            <p:ph type="title"/>
          </p:nvPr>
        </p:nvSpPr>
        <p:spPr/>
        <p:txBody>
          <a:bodyPr/>
          <a:lstStyle/>
          <a:p>
            <a:r>
              <a:rPr lang="da-DK" sz="2400" b="1" dirty="0"/>
              <a:t>Lovens hovedelementer </a:t>
            </a:r>
          </a:p>
        </p:txBody>
      </p:sp>
      <p:sp>
        <p:nvSpPr>
          <p:cNvPr id="2" name="Pladsholder til billede 1">
            <a:extLst>
              <a:ext uri="{FF2B5EF4-FFF2-40B4-BE49-F238E27FC236}">
                <a16:creationId xmlns:a16="http://schemas.microsoft.com/office/drawing/2014/main" id="{B49AF332-B4DC-A9D1-E8A8-D216CFDE6D02}"/>
              </a:ext>
            </a:extLst>
          </p:cNvPr>
          <p:cNvSpPr>
            <a:spLocks noGrp="1"/>
          </p:cNvSpPr>
          <p:nvPr>
            <p:ph idx="1"/>
          </p:nvPr>
        </p:nvSpPr>
        <p:spPr/>
        <p:txBody>
          <a:bodyPr/>
          <a:lstStyle/>
          <a:p>
            <a:r>
              <a:rPr lang="da-DK" dirty="0"/>
              <a:t>To fredningsklasser: </a:t>
            </a:r>
          </a:p>
          <a:p>
            <a:pPr marL="342891" lvl="1" indent="0">
              <a:buNone/>
            </a:pPr>
            <a:r>
              <a:rPr lang="da-DK" dirty="0"/>
              <a:t>A: </a:t>
            </a:r>
          </a:p>
          <a:p>
            <a:pPr marL="628641" lvl="1" indent="-285750"/>
            <a:r>
              <a:rPr lang="da-DK" sz="1400" i="1" dirty="0"/>
              <a:t>”Bygninger hvis Værdi i ovennævnte Henseende (kunstnerisk eller historisk) må siges at være så fremragende, at dens Nedrivning, Forvanskning eller Vanrøgt vilde medføre en betydelig Mindskning af nationens Kulturskatte</a:t>
            </a:r>
            <a:r>
              <a:rPr lang="da-DK" sz="1400" dirty="0"/>
              <a:t>”</a:t>
            </a:r>
          </a:p>
          <a:p>
            <a:pPr marL="628641" lvl="1" indent="-285750"/>
            <a:r>
              <a:rPr lang="da-DK" dirty="0"/>
              <a:t>Bygningsarbejder ud over almindelig vedligeholdelse krævede tilladelse</a:t>
            </a:r>
          </a:p>
          <a:p>
            <a:pPr marL="342891" lvl="1" indent="0">
              <a:buNone/>
            </a:pPr>
            <a:r>
              <a:rPr lang="da-DK" dirty="0"/>
              <a:t>B:</a:t>
            </a:r>
          </a:p>
          <a:p>
            <a:pPr marL="628641" lvl="1" indent="-285750"/>
            <a:r>
              <a:rPr lang="da-DK" dirty="0"/>
              <a:t>”</a:t>
            </a:r>
            <a:r>
              <a:rPr lang="da-DK" sz="1400" i="1" dirty="0"/>
              <a:t>Bygninger hvis Værdi vel er mindre fremragende, men hvis Bevaring dog er af væsentlig Betydning”</a:t>
            </a:r>
          </a:p>
          <a:p>
            <a:pPr marL="628641" lvl="1" indent="-285750"/>
            <a:r>
              <a:rPr lang="da-DK" dirty="0"/>
              <a:t>Påtænkte bygningsarbejder skulle anmeldes  </a:t>
            </a:r>
          </a:p>
          <a:p>
            <a:pPr marL="285750" indent="-285750">
              <a:buFont typeface="Arial" panose="020B0604020202020204" pitchFamily="34" charset="0"/>
              <a:buChar char="•"/>
            </a:pPr>
            <a:r>
              <a:rPr lang="da-DK" dirty="0"/>
              <a:t>Aldersgrænse for fredning: Som regel ældre end 100 år</a:t>
            </a:r>
          </a:p>
          <a:p>
            <a:pPr marL="285750" indent="-285750">
              <a:buFont typeface="Arial" panose="020B0604020202020204" pitchFamily="34" charset="0"/>
              <a:buChar char="•"/>
            </a:pPr>
            <a:r>
              <a:rPr lang="da-DK" dirty="0"/>
              <a:t>Myndighed: Det Særlige Bygningssyn (5 personer)</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r>
              <a:rPr lang="da-DK" dirty="0"/>
              <a:t> </a:t>
            </a:r>
          </a:p>
        </p:txBody>
      </p:sp>
    </p:spTree>
    <p:extLst>
      <p:ext uri="{BB962C8B-B14F-4D97-AF65-F5344CB8AC3E}">
        <p14:creationId xmlns:p14="http://schemas.microsoft.com/office/powerpoint/2010/main" val="1525905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1300D0C2-0F2B-E7EA-18F6-F0AA7C9143FD}"/>
              </a:ext>
            </a:extLst>
          </p:cNvPr>
          <p:cNvPicPr>
            <a:picLocks noChangeAspect="1"/>
          </p:cNvPicPr>
          <p:nvPr/>
        </p:nvPicPr>
        <p:blipFill>
          <a:blip r:embed="rId3">
            <a:alphaModFix amt="34000"/>
          </a:blip>
          <a:stretch>
            <a:fillRect/>
          </a:stretch>
        </p:blipFill>
        <p:spPr>
          <a:xfrm>
            <a:off x="5049665" y="837604"/>
            <a:ext cx="4115275" cy="6020396"/>
          </a:xfrm>
          <a:prstGeom prst="rect">
            <a:avLst/>
          </a:prstGeom>
          <a:effectLst>
            <a:softEdge rad="38100"/>
          </a:effectLst>
        </p:spPr>
      </p:pic>
      <p:sp>
        <p:nvSpPr>
          <p:cNvPr id="4" name="Titel 3">
            <a:extLst>
              <a:ext uri="{FF2B5EF4-FFF2-40B4-BE49-F238E27FC236}">
                <a16:creationId xmlns:a16="http://schemas.microsoft.com/office/drawing/2014/main" id="{CEDAFD23-C35C-4758-DE44-9D68572D2822}"/>
              </a:ext>
            </a:extLst>
          </p:cNvPr>
          <p:cNvSpPr>
            <a:spLocks noGrp="1"/>
          </p:cNvSpPr>
          <p:nvPr>
            <p:ph type="title"/>
          </p:nvPr>
        </p:nvSpPr>
        <p:spPr>
          <a:xfrm>
            <a:off x="374073" y="1052941"/>
            <a:ext cx="9601200" cy="761014"/>
          </a:xfrm>
        </p:spPr>
        <p:txBody>
          <a:bodyPr/>
          <a:lstStyle/>
          <a:p>
            <a:br>
              <a:rPr lang="da-DK" dirty="0"/>
            </a:br>
            <a:br>
              <a:rPr lang="da-DK" dirty="0"/>
            </a:br>
            <a:br>
              <a:rPr lang="da-DK" dirty="0"/>
            </a:br>
            <a:br>
              <a:rPr lang="da-DK" dirty="0"/>
            </a:br>
            <a:br>
              <a:rPr lang="da-DK" dirty="0"/>
            </a:br>
            <a:br>
              <a:rPr lang="da-DK" dirty="0"/>
            </a:br>
            <a:r>
              <a:rPr lang="da-DK" sz="2400" b="1" dirty="0"/>
              <a:t>1980: </a:t>
            </a:r>
            <a:br>
              <a:rPr lang="da-DK" sz="2400" b="1" dirty="0"/>
            </a:br>
            <a:r>
              <a:rPr lang="da-DK" sz="2400" b="1" dirty="0"/>
              <a:t>Bygningsfredningsloven strammes og BYFO stiftes </a:t>
            </a:r>
          </a:p>
        </p:txBody>
      </p:sp>
      <p:sp>
        <p:nvSpPr>
          <p:cNvPr id="2" name="Pladsholder til billede 1">
            <a:extLst>
              <a:ext uri="{FF2B5EF4-FFF2-40B4-BE49-F238E27FC236}">
                <a16:creationId xmlns:a16="http://schemas.microsoft.com/office/drawing/2014/main" id="{CDFB54CE-F994-1D34-75E7-8E23E72AF1AA}"/>
              </a:ext>
            </a:extLst>
          </p:cNvPr>
          <p:cNvSpPr>
            <a:spLocks noGrp="1"/>
          </p:cNvSpPr>
          <p:nvPr>
            <p:ph idx="1"/>
          </p:nvPr>
        </p:nvSpPr>
        <p:spPr>
          <a:xfrm>
            <a:off x="374073" y="2060396"/>
            <a:ext cx="7724898" cy="3960000"/>
          </a:xfrm>
        </p:spPr>
        <p:txBody>
          <a:bodyPr/>
          <a:lstStyle/>
          <a:p>
            <a:r>
              <a:rPr lang="da-DK" sz="1800" dirty="0"/>
              <a:t>De vigtigste ændringer: </a:t>
            </a:r>
          </a:p>
          <a:p>
            <a:pPr marL="285750" indent="-285750">
              <a:buFont typeface="Arial" panose="020B0604020202020204" pitchFamily="34" charset="0"/>
              <a:buChar char="•"/>
            </a:pPr>
            <a:r>
              <a:rPr lang="da-DK" sz="1800" dirty="0"/>
              <a:t>A (ca. 1.000) og B (ca. 6.000) afskaffes – kun én klasse ( ca. 7.000 )</a:t>
            </a:r>
          </a:p>
          <a:p>
            <a:pPr marL="285750" indent="-285750">
              <a:buFont typeface="Arial" panose="020B0604020202020204" pitchFamily="34" charset="0"/>
              <a:buChar char="•"/>
            </a:pPr>
            <a:r>
              <a:rPr lang="da-DK" sz="1800" dirty="0"/>
              <a:t>Alle bygningsarbejder krævede tilladelse</a:t>
            </a:r>
          </a:p>
          <a:p>
            <a:pPr marL="285750" indent="-285750">
              <a:buFont typeface="Arial" panose="020B0604020202020204" pitchFamily="34" charset="0"/>
              <a:buChar char="•"/>
            </a:pPr>
            <a:r>
              <a:rPr lang="da-DK" sz="1800" dirty="0"/>
              <a:t>Bygningernes umiddelbare omgivelser kan fredes</a:t>
            </a:r>
          </a:p>
          <a:p>
            <a:pPr marL="285750" indent="-285750">
              <a:buFont typeface="Arial" panose="020B0604020202020204" pitchFamily="34" charset="0"/>
              <a:buChar char="•"/>
            </a:pPr>
            <a:r>
              <a:rPr lang="da-DK" sz="1800" dirty="0"/>
              <a:t>Alle middelalderbygninger opført før 1536 automatisk fredet</a:t>
            </a:r>
          </a:p>
          <a:p>
            <a:pPr marL="285750" indent="-285750">
              <a:buFont typeface="Arial" panose="020B0604020202020204" pitchFamily="34" charset="0"/>
              <a:buChar char="•"/>
            </a:pPr>
            <a:r>
              <a:rPr lang="da-DK" sz="1800" dirty="0"/>
              <a:t>Ny myndighed: Fredningsstyrelsen oprettes under Miljøministeriet til administration af loven.</a:t>
            </a:r>
          </a:p>
          <a:p>
            <a:endParaRPr lang="da-DK" sz="1800" dirty="0"/>
          </a:p>
          <a:p>
            <a:r>
              <a:rPr lang="da-DK" sz="1800" dirty="0"/>
              <a:t>Bygnings Frednings Foreningen, BYFO stiftes</a:t>
            </a:r>
          </a:p>
          <a:p>
            <a:pPr marL="285750" indent="-285750">
              <a:buFont typeface="Arial" panose="020B0604020202020204" pitchFamily="34" charset="0"/>
              <a:buChar char="•"/>
            </a:pPr>
            <a:r>
              <a:rPr lang="da-DK" sz="1800" dirty="0"/>
              <a:t>Alle private ejere af fredede bygninger</a:t>
            </a:r>
          </a:p>
          <a:p>
            <a:pPr marL="285750" indent="-285750">
              <a:buFont typeface="Arial" panose="020B0604020202020204" pitchFamily="34" charset="0"/>
              <a:buChar char="•"/>
            </a:pPr>
            <a:r>
              <a:rPr lang="da-DK" sz="1800" dirty="0"/>
              <a:t>Forfald-pr-år fradraget vedtages, BYFO administrerer</a:t>
            </a:r>
          </a:p>
          <a:p>
            <a:endParaRPr lang="da-DK" sz="1800" dirty="0"/>
          </a:p>
        </p:txBody>
      </p:sp>
    </p:spTree>
    <p:extLst>
      <p:ext uri="{BB962C8B-B14F-4D97-AF65-F5344CB8AC3E}">
        <p14:creationId xmlns:p14="http://schemas.microsoft.com/office/powerpoint/2010/main" val="2656198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6">
            <a:extLst>
              <a:ext uri="{FF2B5EF4-FFF2-40B4-BE49-F238E27FC236}">
                <a16:creationId xmlns:a16="http://schemas.microsoft.com/office/drawing/2014/main" id="{7EE60807-B5DA-EE47-3452-E05178BAC3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3020" y="829995"/>
            <a:ext cx="10650039" cy="709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91959AE2-02CB-9FA8-3F3E-57D254B0D3C6}"/>
              </a:ext>
            </a:extLst>
          </p:cNvPr>
          <p:cNvSpPr>
            <a:spLocks noGrp="1"/>
          </p:cNvSpPr>
          <p:nvPr>
            <p:ph type="title"/>
          </p:nvPr>
        </p:nvSpPr>
        <p:spPr/>
        <p:txBody>
          <a:bodyPr/>
          <a:lstStyle/>
          <a:p>
            <a:pPr algn="ctr"/>
            <a:r>
              <a:rPr lang="da-DK" b="1" dirty="0"/>
              <a:t>Danmarks bygningsarv i dag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A4E1248B-CB06-8785-86B0-21F80556A452}"/>
              </a:ext>
            </a:extLst>
          </p:cNvPr>
          <p:cNvSpPr>
            <a:spLocks noGrp="1"/>
          </p:cNvSpPr>
          <p:nvPr>
            <p:ph type="sldNum" sz="quarter" idx="12"/>
          </p:nvPr>
        </p:nvSpPr>
        <p:spPr/>
        <p:txBody>
          <a:bodyPr/>
          <a:lstStyle/>
          <a:p>
            <a:fld id="{B491044B-402C-4441-9D1D-2116226941EE}" type="slidenum">
              <a:rPr lang="da-DK" smtClean="0"/>
              <a:t>9</a:t>
            </a:fld>
            <a:endParaRPr lang="da-DK"/>
          </a:p>
        </p:txBody>
      </p:sp>
      <p:pic>
        <p:nvPicPr>
          <p:cNvPr id="6" name="Billede 5">
            <a:extLst>
              <a:ext uri="{FF2B5EF4-FFF2-40B4-BE49-F238E27FC236}">
                <a16:creationId xmlns:a16="http://schemas.microsoft.com/office/drawing/2014/main" id="{E159AC2B-5911-6B9F-114F-4926879923EA}"/>
              </a:ext>
            </a:extLst>
          </p:cNvPr>
          <p:cNvPicPr>
            <a:picLocks noChangeAspect="1"/>
          </p:cNvPicPr>
          <p:nvPr/>
        </p:nvPicPr>
        <p:blipFill>
          <a:blip r:embed="rId3"/>
          <a:stretch>
            <a:fillRect/>
          </a:stretch>
        </p:blipFill>
        <p:spPr>
          <a:xfrm>
            <a:off x="365150" y="1144436"/>
            <a:ext cx="8413700" cy="5228112"/>
          </a:xfrm>
          <a:prstGeom prst="rect">
            <a:avLst/>
          </a:prstGeom>
        </p:spPr>
      </p:pic>
    </p:spTree>
    <p:extLst>
      <p:ext uri="{BB962C8B-B14F-4D97-AF65-F5344CB8AC3E}">
        <p14:creationId xmlns:p14="http://schemas.microsoft.com/office/powerpoint/2010/main" val="840200166"/>
      </p:ext>
    </p:extLst>
  </p:cSld>
  <p:clrMapOvr>
    <a:masterClrMapping/>
  </p:clrMapOvr>
</p:sld>
</file>

<file path=ppt/theme/theme1.xml><?xml version="1.0" encoding="utf-8"?>
<a:theme xmlns:a="http://schemas.openxmlformats.org/drawingml/2006/main" name="Office-tema">
  <a:themeElements>
    <a:clrScheme name="HH farver">
      <a:dk1>
        <a:sysClr val="windowText" lastClr="000000"/>
      </a:dk1>
      <a:lt1>
        <a:sysClr val="window" lastClr="FFFFFF"/>
      </a:lt1>
      <a:dk2>
        <a:srgbClr val="929292"/>
      </a:dk2>
      <a:lt2>
        <a:srgbClr val="BBBBBB"/>
      </a:lt2>
      <a:accent1>
        <a:srgbClr val="433480"/>
      </a:accent1>
      <a:accent2>
        <a:srgbClr val="C8D14F"/>
      </a:accent2>
      <a:accent3>
        <a:srgbClr val="232323"/>
      </a:accent3>
      <a:accent4>
        <a:srgbClr val="6E6E6E"/>
      </a:accent4>
      <a:accent5>
        <a:srgbClr val="929292"/>
      </a:accent5>
      <a:accent6>
        <a:srgbClr val="BBBBBB"/>
      </a:accent6>
      <a:hlink>
        <a:srgbClr val="433480"/>
      </a:hlink>
      <a:folHlink>
        <a:srgbClr val="C8D14F"/>
      </a:folHlink>
    </a:clrScheme>
    <a:fontScheme name="HH fonte">
      <a:majorFont>
        <a:latin typeface="Montserrat Light"/>
        <a:ea typeface=""/>
        <a:cs typeface=""/>
      </a:majorFont>
      <a:minorFont>
        <a:latin typeface="Montserrat Light"/>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H præsentation.potx" id="{05364B39-1D0B-4E5B-B8BC-4C1246420DB2}" vid="{2791CFF3-3D8E-4462-811B-2806DA31F359}"/>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5c1daf1-c025-4a7a-a769-d00b162d853f">
      <Terms xmlns="http://schemas.microsoft.com/office/infopath/2007/PartnerControls"/>
    </lcf76f155ced4ddcb4097134ff3c332f>
    <TaxCatchAll xmlns="4022c5d8-c3eb-4580-8018-ea895e164178" xsi:nil="true"/>
    <SearchTestColumn xmlns="4022c5d8-c3eb-4580-8018-ea895e16417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DFB628B57D461342AB626D2AEAED87F8" ma:contentTypeVersion="20" ma:contentTypeDescription="Opret et nyt dokument." ma:contentTypeScope="" ma:versionID="811c30b14d160e7722554a74bd9a2a4c">
  <xsd:schema xmlns:xsd="http://www.w3.org/2001/XMLSchema" xmlns:xs="http://www.w3.org/2001/XMLSchema" xmlns:p="http://schemas.microsoft.com/office/2006/metadata/properties" xmlns:ns2="b5c1daf1-c025-4a7a-a769-d00b162d853f" xmlns:ns3="4022c5d8-c3eb-4580-8018-ea895e164178" targetNamespace="http://schemas.microsoft.com/office/2006/metadata/properties" ma:root="true" ma:fieldsID="cae943cdfbcc6455aeca3ceddb7cf090" ns2:_="" ns3:_="">
    <xsd:import namespace="b5c1daf1-c025-4a7a-a769-d00b162d853f"/>
    <xsd:import namespace="4022c5d8-c3eb-4580-8018-ea895e16417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LengthInSeconds" minOccurs="0"/>
                <xsd:element ref="ns2:MediaServiceLocation" minOccurs="0"/>
                <xsd:element ref="ns2:MediaServiceOCR" minOccurs="0"/>
                <xsd:element ref="ns2:MediaServiceBillingMetadata" minOccurs="0"/>
                <xsd:element ref="ns3:SearchTestColum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c1daf1-c025-4a7a-a769-d00b162d85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4fcad5e9-3629-4b72-a68e-bc5374213a4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22c5d8-c3eb-4580-8018-ea895e16417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3b52b9b-de6b-4e04-9569-dfcede642cc0}" ma:internalName="TaxCatchAll" ma:showField="CatchAllData" ma:web="4022c5d8-c3eb-4580-8018-ea895e164178">
      <xsd:complexType>
        <xsd:complexContent>
          <xsd:extension base="dms:MultiChoiceLookup">
            <xsd:sequence>
              <xsd:element name="Value" type="dms:Lookup" maxOccurs="unbounded" minOccurs="0" nillable="true"/>
            </xsd:sequence>
          </xsd:extension>
        </xsd:complexContent>
      </xsd:complexType>
    </xsd:element>
    <xsd:element name="SearchTestColumn" ma:index="21" nillable="true" ma:displayName="SearchTestColumn" ma:description="test123" ma:internalName="SearchTestColum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B2739F-3E13-4AC8-B64E-AB32425D964C}">
  <ds:schemaRefs>
    <ds:schemaRef ds:uri="http://schemas.microsoft.com/sharepoint/v3/contenttype/forms"/>
  </ds:schemaRefs>
</ds:datastoreItem>
</file>

<file path=customXml/itemProps2.xml><?xml version="1.0" encoding="utf-8"?>
<ds:datastoreItem xmlns:ds="http://schemas.openxmlformats.org/officeDocument/2006/customXml" ds:itemID="{71E5E823-105C-4FA5-B541-2AA199DC1B95}">
  <ds:schemaRefs>
    <ds:schemaRef ds:uri="http://www.w3.org/XML/1998/namespace"/>
    <ds:schemaRef ds:uri="http://purl.org/dc/elements/1.1/"/>
    <ds:schemaRef ds:uri="b5c1daf1-c025-4a7a-a769-d00b162d853f"/>
    <ds:schemaRef ds:uri="http://purl.org/dc/dcmitype/"/>
    <ds:schemaRef ds:uri="http://schemas.microsoft.com/office/2006/documentManagement/types"/>
    <ds:schemaRef ds:uri="http://schemas.microsoft.com/office/2006/metadata/properties"/>
    <ds:schemaRef ds:uri="4022c5d8-c3eb-4580-8018-ea895e164178"/>
    <ds:schemaRef ds:uri="http://schemas.openxmlformats.org/package/2006/metadata/core-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9CFBA2CD-56D4-4C9D-BCDD-0FC92E4C80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c1daf1-c025-4a7a-a769-d00b162d853f"/>
    <ds:schemaRef ds:uri="4022c5d8-c3eb-4580-8018-ea895e164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{65F4E884-008E-E440-A635-9221BD84DFE5}tf10001119</Template>
  <TotalTime>7125</TotalTime>
  <Words>3606</Words>
  <Application>Microsoft Macintosh PowerPoint</Application>
  <PresentationFormat>Skærmshow (4:3)</PresentationFormat>
  <Paragraphs>530</Paragraphs>
  <Slides>46</Slides>
  <Notes>44</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46</vt:i4>
      </vt:variant>
    </vt:vector>
  </HeadingPairs>
  <TitlesOfParts>
    <vt:vector size="53" baseType="lpstr">
      <vt:lpstr>ＭＳ Ｐゴシック</vt:lpstr>
      <vt:lpstr>Arial</vt:lpstr>
      <vt:lpstr>Avenir Next LT Pro Light</vt:lpstr>
      <vt:lpstr>Calibri</vt:lpstr>
      <vt:lpstr>Didot</vt:lpstr>
      <vt:lpstr>Montserrat Light</vt:lpstr>
      <vt:lpstr>Office-tema</vt:lpstr>
      <vt:lpstr>Skriv emnet - xx Energirenovering</vt:lpstr>
      <vt:lpstr>PowerPoint-præsentation</vt:lpstr>
      <vt:lpstr>Organisation og sekretariat</vt:lpstr>
      <vt:lpstr>Bygningsfredningens historie</vt:lpstr>
      <vt:lpstr>1918: Bygningsfredningsloven vedtages</vt:lpstr>
      <vt:lpstr>Lovens hovedelementer </vt:lpstr>
      <vt:lpstr>      1980:  Bygningsfredningsloven strammes og BYFO stiftes </vt:lpstr>
      <vt:lpstr>Danmarks bygningsarv i dag </vt:lpstr>
      <vt:lpstr>PowerPoint-præsentation</vt:lpstr>
      <vt:lpstr>Der findes 4,2 millioner bygninger i Danmark.    Ud af disse er : </vt:lpstr>
      <vt:lpstr>Bygningsarvens tre kategorier</vt:lpstr>
      <vt:lpstr>12 Unesco Verdensarvssites i Danmark</vt:lpstr>
      <vt:lpstr>Fredede bygninger</vt:lpstr>
      <vt:lpstr>Fordeling af fredede bygninger:  43 % i Region Hovedstaden og 57 % udenfor</vt:lpstr>
      <vt:lpstr>Hvordan fredes bygninger ?</vt:lpstr>
      <vt:lpstr>Affredning</vt:lpstr>
      <vt:lpstr>Bevaringsværdige bygninger</vt:lpstr>
      <vt:lpstr>Støtteordninger til fredede bygninger</vt:lpstr>
      <vt:lpstr>Direkte tilskud</vt:lpstr>
      <vt:lpstr>Indirekte tilskud</vt:lpstr>
      <vt:lpstr>Hvem kan bruge forfald-pr-år?</vt:lpstr>
      <vt:lpstr>Grundskyldsfritagelse</vt:lpstr>
      <vt:lpstr> </vt:lpstr>
      <vt:lpstr>PowerPoint-præsentation</vt:lpstr>
      <vt:lpstr>PowerPoint-præsentation</vt:lpstr>
      <vt:lpstr>PowerPoint-præsentation</vt:lpstr>
      <vt:lpstr>PowerPoint-præsentation</vt:lpstr>
      <vt:lpstr>Vores arbejde som interesseorganisation</vt:lpstr>
      <vt:lpstr>PowerPoint-præsentation</vt:lpstr>
      <vt:lpstr>Sagens kerne</vt:lpstr>
      <vt:lpstr>Tre hovedopgaver</vt:lpstr>
      <vt:lpstr>Medlemsservice</vt:lpstr>
      <vt:lpstr>Medlemsservices - studieture</vt:lpstr>
      <vt:lpstr>Branding: Inspiration og folkesag Indsatser der fremmer vores sag- vi giver noget væk</vt:lpstr>
      <vt:lpstr>Udgivelser                                Formidling    </vt:lpstr>
      <vt:lpstr>Inspiration/Folkesag </vt:lpstr>
      <vt:lpstr>                 POLITIK  - case om ejernes udfordringer 2024 -og et eksempel på BYFO’s raison d’etre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Støtteordninger</dc:title>
  <dc:creator>Nana Weien Okholm</dc:creator>
  <cp:lastModifiedBy>Caroline Høegh-Guldberg</cp:lastModifiedBy>
  <cp:revision>64</cp:revision>
  <cp:lastPrinted>2019-05-21T11:13:57Z</cp:lastPrinted>
  <dcterms:created xsi:type="dcterms:W3CDTF">2019-05-20T12:30:10Z</dcterms:created>
  <dcterms:modified xsi:type="dcterms:W3CDTF">2026-03-05T13:57:23Z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ilnavn">
    <vt:lpwstr>2016.09.13__[Overskrift]</vt:lpwstr>
  </property>
  <property fmtid="{D5CDD505-2E9C-101B-9397-08002B2CF9AE}" pid="3" name="NXPowerLiteLastOptimized">
    <vt:lpwstr>721491</vt:lpwstr>
  </property>
  <property fmtid="{D5CDD505-2E9C-101B-9397-08002B2CF9AE}" pid="4" name="NXPowerLiteSettings">
    <vt:lpwstr>C7000400038000</vt:lpwstr>
  </property>
  <property fmtid="{D5CDD505-2E9C-101B-9397-08002B2CF9AE}" pid="5" name="NXPowerLiteVersion">
    <vt:lpwstr>S8.2.2</vt:lpwstr>
  </property>
  <property fmtid="{D5CDD505-2E9C-101B-9397-08002B2CF9AE}" pid="6" name="Order">
    <vt:lpwstr>878500.000000000</vt:lpwstr>
  </property>
  <property fmtid="{D5CDD505-2E9C-101B-9397-08002B2CF9AE}" pid="7" name="ContentTypeId">
    <vt:lpwstr>0x010100DFB628B57D461342AB626D2AEAED87F8</vt:lpwstr>
  </property>
  <property fmtid="{D5CDD505-2E9C-101B-9397-08002B2CF9AE}" pid="8" name="MediaServiceImageTags">
    <vt:lpwstr/>
  </property>
</Properties>
</file>